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256" r:id="rId2"/>
    <p:sldId id="328" r:id="rId3"/>
    <p:sldId id="329" r:id="rId4"/>
    <p:sldId id="330" r:id="rId5"/>
    <p:sldId id="331" r:id="rId6"/>
    <p:sldId id="332" r:id="rId7"/>
    <p:sldId id="340" r:id="rId8"/>
    <p:sldId id="341" r:id="rId9"/>
    <p:sldId id="337" r:id="rId10"/>
    <p:sldId id="343" r:id="rId11"/>
    <p:sldId id="344" r:id="rId12"/>
    <p:sldId id="402" r:id="rId13"/>
    <p:sldId id="407" r:id="rId14"/>
    <p:sldId id="346" r:id="rId15"/>
    <p:sldId id="347" r:id="rId16"/>
    <p:sldId id="350" r:id="rId17"/>
    <p:sldId id="364" r:id="rId18"/>
    <p:sldId id="345" r:id="rId19"/>
    <p:sldId id="351" r:id="rId20"/>
    <p:sldId id="387" r:id="rId21"/>
    <p:sldId id="352" r:id="rId22"/>
    <p:sldId id="389" r:id="rId23"/>
    <p:sldId id="358" r:id="rId24"/>
    <p:sldId id="357" r:id="rId25"/>
    <p:sldId id="401" r:id="rId26"/>
    <p:sldId id="408" r:id="rId27"/>
    <p:sldId id="390" r:id="rId28"/>
    <p:sldId id="359" r:id="rId29"/>
    <p:sldId id="360" r:id="rId30"/>
    <p:sldId id="361" r:id="rId31"/>
    <p:sldId id="362" r:id="rId32"/>
    <p:sldId id="365" r:id="rId33"/>
    <p:sldId id="366" r:id="rId34"/>
    <p:sldId id="367" r:id="rId35"/>
    <p:sldId id="368" r:id="rId36"/>
    <p:sldId id="369" r:id="rId37"/>
    <p:sldId id="370" r:id="rId38"/>
    <p:sldId id="371" r:id="rId39"/>
    <p:sldId id="372" r:id="rId40"/>
    <p:sldId id="373" r:id="rId41"/>
    <p:sldId id="374" r:id="rId42"/>
    <p:sldId id="375" r:id="rId43"/>
    <p:sldId id="376" r:id="rId44"/>
    <p:sldId id="377" r:id="rId45"/>
    <p:sldId id="384" r:id="rId46"/>
    <p:sldId id="385" r:id="rId47"/>
    <p:sldId id="378" r:id="rId48"/>
    <p:sldId id="379" r:id="rId49"/>
    <p:sldId id="380" r:id="rId50"/>
    <p:sldId id="386" r:id="rId51"/>
    <p:sldId id="381" r:id="rId52"/>
    <p:sldId id="391" r:id="rId53"/>
    <p:sldId id="392" r:id="rId54"/>
    <p:sldId id="382" r:id="rId55"/>
    <p:sldId id="403" r:id="rId56"/>
    <p:sldId id="383" r:id="rId57"/>
    <p:sldId id="393" r:id="rId58"/>
    <p:sldId id="394" r:id="rId59"/>
    <p:sldId id="396" r:id="rId60"/>
    <p:sldId id="397" r:id="rId61"/>
    <p:sldId id="398" r:id="rId62"/>
    <p:sldId id="400" r:id="rId63"/>
    <p:sldId id="363" r:id="rId64"/>
    <p:sldId id="405" r:id="rId65"/>
    <p:sldId id="406" r:id="rId66"/>
    <p:sldId id="404" r:id="rId67"/>
    <p:sldId id="338" r:id="rId68"/>
    <p:sldId id="339" r:id="rId69"/>
    <p:sldId id="335" r:id="rId70"/>
    <p:sldId id="342" r:id="rId71"/>
    <p:sldId id="336" r:id="rId72"/>
    <p:sldId id="267" r:id="rId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471D"/>
    <a:srgbClr val="213315"/>
    <a:srgbClr val="355321"/>
    <a:srgbClr val="304A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82734" autoAdjust="0"/>
  </p:normalViewPr>
  <p:slideViewPr>
    <p:cSldViewPr snapToGrid="0">
      <p:cViewPr varScale="1">
        <p:scale>
          <a:sx n="61" d="100"/>
          <a:sy n="61" d="100"/>
        </p:scale>
        <p:origin x="1602" y="7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23AA64-98B8-417D-8428-9FE6FB827C01}" type="datetimeFigureOut">
              <a:rPr lang="en-US" smtClean="0"/>
              <a:t>2/1/2015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AA8586-4576-4050-BF9E-D12DE4C7149B}" type="slidenum">
              <a:rPr lang="en-US" smtClean="0"/>
              <a:t>‹#›</a:t>
            </a:fld>
            <a:endParaRPr lang="en-US"/>
          </a:p>
        </p:txBody>
      </p:sp>
    </p:spTree>
    <p:extLst>
      <p:ext uri="{BB962C8B-B14F-4D97-AF65-F5344CB8AC3E}">
        <p14:creationId xmlns:p14="http://schemas.microsoft.com/office/powerpoint/2010/main" val="2391815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AA8586-4576-4050-BF9E-D12DE4C7149B}" type="slidenum">
              <a:rPr lang="en-US" smtClean="0"/>
              <a:t>1</a:t>
            </a:fld>
            <a:endParaRPr lang="en-US"/>
          </a:p>
        </p:txBody>
      </p:sp>
    </p:spTree>
    <p:extLst>
      <p:ext uri="{BB962C8B-B14F-4D97-AF65-F5344CB8AC3E}">
        <p14:creationId xmlns:p14="http://schemas.microsoft.com/office/powerpoint/2010/main" val="1701389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God spoke to the serpent (vv. 14–15), to Eve (v. 16), and to Adam (vv. 17–19). God’s words to the serpent included (a) the announcement that the snake, crawling and eating dust, would be a perpetual reminder to mankind of temptation and the Fall, and (b) an oracle about the power behind the snake.</a:t>
            </a:r>
          </a:p>
          <a:p>
            <a:pPr lvl="1"/>
            <a:r>
              <a:rPr lang="en-US" dirty="0" smtClean="0"/>
              <a:t> </a:t>
            </a:r>
          </a:p>
          <a:p>
            <a:pPr lvl="1"/>
            <a:r>
              <a:rPr lang="en-US" dirty="0" smtClean="0"/>
              <a:t>Allen P. Ross, Genesis, in The Bible Knowledge Commentary: An Exposition of the Scriptures, ed. J. F. </a:t>
            </a:r>
            <a:r>
              <a:rPr lang="en-US" dirty="0" err="1" smtClean="0"/>
              <a:t>Walvoord</a:t>
            </a:r>
            <a:r>
              <a:rPr lang="en-US" dirty="0" smtClean="0"/>
              <a:t> and R. B. </a:t>
            </a:r>
            <a:r>
              <a:rPr lang="en-US" dirty="0" err="1" smtClean="0"/>
              <a:t>Zuck</a:t>
            </a:r>
            <a:r>
              <a:rPr lang="en-US" dirty="0" smtClean="0"/>
              <a:t>, vol. 1 (Wheaton, IL: Victor Books, 1985), 33.</a:t>
            </a:r>
          </a:p>
          <a:p>
            <a:endParaRPr lang="en-US" dirty="0"/>
          </a:p>
        </p:txBody>
      </p:sp>
      <p:sp>
        <p:nvSpPr>
          <p:cNvPr id="4" name="Slide Number Placeholder 3"/>
          <p:cNvSpPr>
            <a:spLocks noGrp="1"/>
          </p:cNvSpPr>
          <p:nvPr>
            <p:ph type="sldNum" sz="quarter" idx="10"/>
          </p:nvPr>
        </p:nvSpPr>
        <p:spPr/>
        <p:txBody>
          <a:bodyPr/>
          <a:lstStyle/>
          <a:p>
            <a:fld id="{D5AA8586-4576-4050-BF9E-D12DE4C7149B}" type="slidenum">
              <a:rPr lang="en-US" smtClean="0"/>
              <a:t>29</a:t>
            </a:fld>
            <a:endParaRPr lang="en-US"/>
          </a:p>
        </p:txBody>
      </p:sp>
    </p:spTree>
    <p:extLst>
      <p:ext uri="{BB962C8B-B14F-4D97-AF65-F5344CB8AC3E}">
        <p14:creationId xmlns:p14="http://schemas.microsoft.com/office/powerpoint/2010/main" val="1971220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Allen P. Ross, Genesis, in The Bible Knowledge Commentary: An Exposition of the Scriptures, ed. J. F. </a:t>
            </a:r>
            <a:r>
              <a:rPr lang="en-US" dirty="0" err="1" smtClean="0"/>
              <a:t>Walvoord</a:t>
            </a:r>
            <a:r>
              <a:rPr lang="en-US" dirty="0" smtClean="0"/>
              <a:t> and R. B. </a:t>
            </a:r>
            <a:r>
              <a:rPr lang="en-US" dirty="0" err="1" smtClean="0"/>
              <a:t>Zuck</a:t>
            </a:r>
            <a:r>
              <a:rPr lang="en-US" dirty="0" smtClean="0"/>
              <a:t>, vol. 1 (Wheaton, IL: Victor Books, 1985), 33.</a:t>
            </a:r>
          </a:p>
          <a:p>
            <a:endParaRPr lang="en-US" dirty="0"/>
          </a:p>
        </p:txBody>
      </p:sp>
      <p:sp>
        <p:nvSpPr>
          <p:cNvPr id="4" name="Slide Number Placeholder 3"/>
          <p:cNvSpPr>
            <a:spLocks noGrp="1"/>
          </p:cNvSpPr>
          <p:nvPr>
            <p:ph type="sldNum" sz="quarter" idx="10"/>
          </p:nvPr>
        </p:nvSpPr>
        <p:spPr/>
        <p:txBody>
          <a:bodyPr/>
          <a:lstStyle/>
          <a:p>
            <a:fld id="{D5AA8586-4576-4050-BF9E-D12DE4C7149B}" type="slidenum">
              <a:rPr lang="en-US" smtClean="0"/>
              <a:t>30</a:t>
            </a:fld>
            <a:endParaRPr lang="en-US"/>
          </a:p>
        </p:txBody>
      </p:sp>
    </p:spTree>
    <p:extLst>
      <p:ext uri="{BB962C8B-B14F-4D97-AF65-F5344CB8AC3E}">
        <p14:creationId xmlns:p14="http://schemas.microsoft.com/office/powerpoint/2010/main" val="1859701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Allen P. Ross, Genesis, in The Bible Knowledge Commentary: An Exposition of the Scriptures, ed. J. F. </a:t>
            </a:r>
            <a:r>
              <a:rPr lang="en-US" dirty="0" err="1" smtClean="0"/>
              <a:t>Walvoord</a:t>
            </a:r>
            <a:r>
              <a:rPr lang="en-US" dirty="0" smtClean="0"/>
              <a:t> and R. B. </a:t>
            </a:r>
            <a:r>
              <a:rPr lang="en-US" dirty="0" err="1" smtClean="0"/>
              <a:t>Zuck</a:t>
            </a:r>
            <a:r>
              <a:rPr lang="en-US" dirty="0" smtClean="0"/>
              <a:t>, vol. 1 (Wheaton, IL: Victor Books, 1985), 33.</a:t>
            </a:r>
          </a:p>
          <a:p>
            <a:endParaRPr lang="en-US" dirty="0"/>
          </a:p>
        </p:txBody>
      </p:sp>
      <p:sp>
        <p:nvSpPr>
          <p:cNvPr id="4" name="Slide Number Placeholder 3"/>
          <p:cNvSpPr>
            <a:spLocks noGrp="1"/>
          </p:cNvSpPr>
          <p:nvPr>
            <p:ph type="sldNum" sz="quarter" idx="10"/>
          </p:nvPr>
        </p:nvSpPr>
        <p:spPr/>
        <p:txBody>
          <a:bodyPr/>
          <a:lstStyle/>
          <a:p>
            <a:fld id="{D5AA8586-4576-4050-BF9E-D12DE4C7149B}" type="slidenum">
              <a:rPr lang="en-US" smtClean="0"/>
              <a:t>31</a:t>
            </a:fld>
            <a:endParaRPr lang="en-US"/>
          </a:p>
        </p:txBody>
      </p:sp>
    </p:spTree>
    <p:extLst>
      <p:ext uri="{BB962C8B-B14F-4D97-AF65-F5344CB8AC3E}">
        <p14:creationId xmlns:p14="http://schemas.microsoft.com/office/powerpoint/2010/main" val="536307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AA8586-4576-4050-BF9E-D12DE4C7149B}" type="slidenum">
              <a:rPr lang="en-US" smtClean="0"/>
              <a:t>63</a:t>
            </a:fld>
            <a:endParaRPr lang="en-US"/>
          </a:p>
        </p:txBody>
      </p:sp>
    </p:spTree>
    <p:extLst>
      <p:ext uri="{BB962C8B-B14F-4D97-AF65-F5344CB8AC3E}">
        <p14:creationId xmlns:p14="http://schemas.microsoft.com/office/powerpoint/2010/main" val="2363049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AA8586-4576-4050-BF9E-D12DE4C7149B}" type="slidenum">
              <a:rPr lang="en-US" smtClean="0"/>
              <a:t>64</a:t>
            </a:fld>
            <a:endParaRPr lang="en-US"/>
          </a:p>
        </p:txBody>
      </p:sp>
    </p:spTree>
    <p:extLst>
      <p:ext uri="{BB962C8B-B14F-4D97-AF65-F5344CB8AC3E}">
        <p14:creationId xmlns:p14="http://schemas.microsoft.com/office/powerpoint/2010/main" val="4016234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AA8586-4576-4050-BF9E-D12DE4C7149B}" type="slidenum">
              <a:rPr lang="en-US" smtClean="0"/>
              <a:t>65</a:t>
            </a:fld>
            <a:endParaRPr lang="en-US"/>
          </a:p>
        </p:txBody>
      </p:sp>
    </p:spTree>
    <p:extLst>
      <p:ext uri="{BB962C8B-B14F-4D97-AF65-F5344CB8AC3E}">
        <p14:creationId xmlns:p14="http://schemas.microsoft.com/office/powerpoint/2010/main" val="1311753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AA8586-4576-4050-BF9E-D12DE4C7149B}" type="slidenum">
              <a:rPr lang="en-US" smtClean="0"/>
              <a:t>66</a:t>
            </a:fld>
            <a:endParaRPr lang="en-US"/>
          </a:p>
        </p:txBody>
      </p:sp>
    </p:spTree>
    <p:extLst>
      <p:ext uri="{BB962C8B-B14F-4D97-AF65-F5344CB8AC3E}">
        <p14:creationId xmlns:p14="http://schemas.microsoft.com/office/powerpoint/2010/main" val="82226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D0E8859-E191-485B-AB61-5A25BAA7F828}" type="datetimeFigureOut">
              <a:rPr lang="en-US" smtClean="0"/>
              <a:t>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27482B-E4AD-4C0B-A0F8-DCDD191E877D}" type="slidenum">
              <a:rPr lang="en-US" smtClean="0"/>
              <a:t>‹#›</a:t>
            </a:fld>
            <a:endParaRPr lang="en-US"/>
          </a:p>
        </p:txBody>
      </p:sp>
    </p:spTree>
    <p:extLst>
      <p:ext uri="{BB962C8B-B14F-4D97-AF65-F5344CB8AC3E}">
        <p14:creationId xmlns:p14="http://schemas.microsoft.com/office/powerpoint/2010/main" val="1091427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0E8859-E191-485B-AB61-5A25BAA7F828}" type="datetimeFigureOut">
              <a:rPr lang="en-US" smtClean="0"/>
              <a:t>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27482B-E4AD-4C0B-A0F8-DCDD191E877D}" type="slidenum">
              <a:rPr lang="en-US" smtClean="0"/>
              <a:t>‹#›</a:t>
            </a:fld>
            <a:endParaRPr lang="en-US"/>
          </a:p>
        </p:txBody>
      </p:sp>
    </p:spTree>
    <p:extLst>
      <p:ext uri="{BB962C8B-B14F-4D97-AF65-F5344CB8AC3E}">
        <p14:creationId xmlns:p14="http://schemas.microsoft.com/office/powerpoint/2010/main" val="2672111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0E8859-E191-485B-AB61-5A25BAA7F828}" type="datetimeFigureOut">
              <a:rPr lang="en-US" smtClean="0"/>
              <a:t>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27482B-E4AD-4C0B-A0F8-DCDD191E877D}" type="slidenum">
              <a:rPr lang="en-US" smtClean="0"/>
              <a:t>‹#›</a:t>
            </a:fld>
            <a:endParaRPr lang="en-US"/>
          </a:p>
        </p:txBody>
      </p:sp>
    </p:spTree>
    <p:extLst>
      <p:ext uri="{BB962C8B-B14F-4D97-AF65-F5344CB8AC3E}">
        <p14:creationId xmlns:p14="http://schemas.microsoft.com/office/powerpoint/2010/main" val="880899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0E8859-E191-485B-AB61-5A25BAA7F828}" type="datetimeFigureOut">
              <a:rPr lang="en-US" smtClean="0"/>
              <a:t>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27482B-E4AD-4C0B-A0F8-DCDD191E877D}" type="slidenum">
              <a:rPr lang="en-US" smtClean="0"/>
              <a:t>‹#›</a:t>
            </a:fld>
            <a:endParaRPr lang="en-US"/>
          </a:p>
        </p:txBody>
      </p:sp>
    </p:spTree>
    <p:extLst>
      <p:ext uri="{BB962C8B-B14F-4D97-AF65-F5344CB8AC3E}">
        <p14:creationId xmlns:p14="http://schemas.microsoft.com/office/powerpoint/2010/main" val="1377529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D0E8859-E191-485B-AB61-5A25BAA7F828}" type="datetimeFigureOut">
              <a:rPr lang="en-US" smtClean="0"/>
              <a:t>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27482B-E4AD-4C0B-A0F8-DCDD191E877D}" type="slidenum">
              <a:rPr lang="en-US" smtClean="0"/>
              <a:t>‹#›</a:t>
            </a:fld>
            <a:endParaRPr lang="en-US"/>
          </a:p>
        </p:txBody>
      </p:sp>
    </p:spTree>
    <p:extLst>
      <p:ext uri="{BB962C8B-B14F-4D97-AF65-F5344CB8AC3E}">
        <p14:creationId xmlns:p14="http://schemas.microsoft.com/office/powerpoint/2010/main" val="4077285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D0E8859-E191-485B-AB61-5A25BAA7F828}" type="datetimeFigureOut">
              <a:rPr lang="en-US" smtClean="0"/>
              <a:t>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27482B-E4AD-4C0B-A0F8-DCDD191E877D}" type="slidenum">
              <a:rPr lang="en-US" smtClean="0"/>
              <a:t>‹#›</a:t>
            </a:fld>
            <a:endParaRPr lang="en-US"/>
          </a:p>
        </p:txBody>
      </p:sp>
    </p:spTree>
    <p:extLst>
      <p:ext uri="{BB962C8B-B14F-4D97-AF65-F5344CB8AC3E}">
        <p14:creationId xmlns:p14="http://schemas.microsoft.com/office/powerpoint/2010/main" val="2766773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D0E8859-E191-485B-AB61-5A25BAA7F828}" type="datetimeFigureOut">
              <a:rPr lang="en-US" smtClean="0"/>
              <a:t>2/1/2015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27482B-E4AD-4C0B-A0F8-DCDD191E877D}" type="slidenum">
              <a:rPr lang="en-US" smtClean="0"/>
              <a:t>‹#›</a:t>
            </a:fld>
            <a:endParaRPr lang="en-US"/>
          </a:p>
        </p:txBody>
      </p:sp>
    </p:spTree>
    <p:extLst>
      <p:ext uri="{BB962C8B-B14F-4D97-AF65-F5344CB8AC3E}">
        <p14:creationId xmlns:p14="http://schemas.microsoft.com/office/powerpoint/2010/main" val="704873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D0E8859-E191-485B-AB61-5A25BAA7F828}" type="datetimeFigureOut">
              <a:rPr lang="en-US" smtClean="0"/>
              <a:t>2/1/2015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27482B-E4AD-4C0B-A0F8-DCDD191E877D}" type="slidenum">
              <a:rPr lang="en-US" smtClean="0"/>
              <a:t>‹#›</a:t>
            </a:fld>
            <a:endParaRPr lang="en-US"/>
          </a:p>
        </p:txBody>
      </p:sp>
    </p:spTree>
    <p:extLst>
      <p:ext uri="{BB962C8B-B14F-4D97-AF65-F5344CB8AC3E}">
        <p14:creationId xmlns:p14="http://schemas.microsoft.com/office/powerpoint/2010/main" val="1201733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0E8859-E191-485B-AB61-5A25BAA7F828}" type="datetimeFigureOut">
              <a:rPr lang="en-US" smtClean="0"/>
              <a:t>2/1/2015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27482B-E4AD-4C0B-A0F8-DCDD191E877D}" type="slidenum">
              <a:rPr lang="en-US" smtClean="0"/>
              <a:t>‹#›</a:t>
            </a:fld>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00856" y="6267226"/>
            <a:ext cx="1542288" cy="491937"/>
          </a:xfrm>
          <a:prstGeom prst="rect">
            <a:avLst/>
          </a:prstGeom>
        </p:spPr>
      </p:pic>
    </p:spTree>
    <p:extLst>
      <p:ext uri="{BB962C8B-B14F-4D97-AF65-F5344CB8AC3E}">
        <p14:creationId xmlns:p14="http://schemas.microsoft.com/office/powerpoint/2010/main" val="3198882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0E8859-E191-485B-AB61-5A25BAA7F828}" type="datetimeFigureOut">
              <a:rPr lang="en-US" smtClean="0"/>
              <a:t>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27482B-E4AD-4C0B-A0F8-DCDD191E877D}" type="slidenum">
              <a:rPr lang="en-US" smtClean="0"/>
              <a:t>‹#›</a:t>
            </a:fld>
            <a:endParaRPr lang="en-US"/>
          </a:p>
        </p:txBody>
      </p:sp>
    </p:spTree>
    <p:extLst>
      <p:ext uri="{BB962C8B-B14F-4D97-AF65-F5344CB8AC3E}">
        <p14:creationId xmlns:p14="http://schemas.microsoft.com/office/powerpoint/2010/main" val="495937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0E8859-E191-485B-AB61-5A25BAA7F828}" type="datetimeFigureOut">
              <a:rPr lang="en-US" smtClean="0"/>
              <a:t>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27482B-E4AD-4C0B-A0F8-DCDD191E877D}" type="slidenum">
              <a:rPr lang="en-US" smtClean="0"/>
              <a:t>‹#›</a:t>
            </a:fld>
            <a:endParaRPr lang="en-US"/>
          </a:p>
        </p:txBody>
      </p:sp>
    </p:spTree>
    <p:extLst>
      <p:ext uri="{BB962C8B-B14F-4D97-AF65-F5344CB8AC3E}">
        <p14:creationId xmlns:p14="http://schemas.microsoft.com/office/powerpoint/2010/main" val="2277857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0E8859-E191-485B-AB61-5A25BAA7F828}" type="datetimeFigureOut">
              <a:rPr lang="en-US" smtClean="0"/>
              <a:t>2/1/2015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27482B-E4AD-4C0B-A0F8-DCDD191E877D}" type="slidenum">
              <a:rPr lang="en-US" smtClean="0"/>
              <a:t>‹#›</a:t>
            </a:fld>
            <a:endParaRPr lang="en-US"/>
          </a:p>
        </p:txBody>
      </p:sp>
    </p:spTree>
    <p:extLst>
      <p:ext uri="{BB962C8B-B14F-4D97-AF65-F5344CB8AC3E}">
        <p14:creationId xmlns:p14="http://schemas.microsoft.com/office/powerpoint/2010/main" val="17512236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57753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6851" y="839085"/>
            <a:ext cx="7297447" cy="6709529"/>
          </a:xfrm>
          <a:prstGeom prst="rect">
            <a:avLst/>
          </a:prstGeom>
          <a:noFill/>
        </p:spPr>
        <p:txBody>
          <a:bodyPr wrap="none" rtlCol="0">
            <a:spAutoFit/>
          </a:bodyPr>
          <a:lstStyle/>
          <a:p>
            <a:r>
              <a:rPr lang="en-US" sz="5000" dirty="0" smtClean="0"/>
              <a:t>“</a:t>
            </a:r>
            <a:r>
              <a:rPr lang="en-US" sz="5000" dirty="0"/>
              <a:t>Who is God</a:t>
            </a:r>
            <a:r>
              <a:rPr lang="en-US" sz="5000" dirty="0" smtClean="0"/>
              <a:t>?”</a:t>
            </a:r>
          </a:p>
          <a:p>
            <a:endParaRPr lang="en-US" sz="5000" dirty="0"/>
          </a:p>
          <a:p>
            <a:endParaRPr lang="en-US" sz="3600" dirty="0"/>
          </a:p>
          <a:p>
            <a:r>
              <a:rPr lang="en-US" sz="3400" dirty="0" smtClean="0"/>
              <a:t>“The Bible is the Story of God’s Mission”</a:t>
            </a:r>
            <a:endParaRPr lang="en-US" sz="3400" dirty="0"/>
          </a:p>
          <a:p>
            <a:r>
              <a:rPr lang="en-US" sz="3000" dirty="0" smtClean="0"/>
              <a:t>“The Bible is the Story of God’s Mission”</a:t>
            </a:r>
            <a:endParaRPr lang="en-US" sz="3000" dirty="0"/>
          </a:p>
          <a:p>
            <a:r>
              <a:rPr lang="en-US" sz="2600" dirty="0"/>
              <a:t>“The Bible is the Story of God’s Mission”</a:t>
            </a:r>
          </a:p>
          <a:p>
            <a:r>
              <a:rPr lang="en-US" sz="2200" dirty="0"/>
              <a:t>“The Bible is the Story of God’s Mission”</a:t>
            </a:r>
          </a:p>
          <a:p>
            <a:r>
              <a:rPr lang="en-US" dirty="0"/>
              <a:t>“The Bible is the Story of God’s Mission”</a:t>
            </a:r>
          </a:p>
          <a:p>
            <a:r>
              <a:rPr lang="en-US" sz="1400" dirty="0"/>
              <a:t>“The Bible is the Story of God’s Mission”</a:t>
            </a:r>
          </a:p>
          <a:p>
            <a:r>
              <a:rPr lang="en-US" sz="1200" dirty="0"/>
              <a:t>“The Bible is the Story of God’s Mission”</a:t>
            </a:r>
          </a:p>
          <a:p>
            <a:r>
              <a:rPr lang="en-US" sz="1000" dirty="0"/>
              <a:t>“The Bible is the Story of God’s Mission”</a:t>
            </a:r>
          </a:p>
          <a:p>
            <a:r>
              <a:rPr lang="en-US" sz="800" dirty="0"/>
              <a:t>“The Bible is the Story of God’s Mission”</a:t>
            </a:r>
          </a:p>
          <a:p>
            <a:r>
              <a:rPr lang="en-US" sz="600" dirty="0" smtClean="0"/>
              <a:t>“</a:t>
            </a:r>
            <a:r>
              <a:rPr lang="en-US" sz="600" dirty="0"/>
              <a:t>The Bible is the Story of God’s Mission”</a:t>
            </a:r>
          </a:p>
          <a:p>
            <a:r>
              <a:rPr lang="en-US" sz="400" dirty="0"/>
              <a:t>“The Bible is the Story of God’s Mission”</a:t>
            </a:r>
          </a:p>
          <a:p>
            <a:r>
              <a:rPr lang="en-US" sz="200" dirty="0"/>
              <a:t>“The Bible is the Story of God’s Mission”</a:t>
            </a:r>
          </a:p>
          <a:p>
            <a:r>
              <a:rPr lang="en-US" sz="3600" dirty="0"/>
              <a:t> </a:t>
            </a:r>
          </a:p>
          <a:p>
            <a:r>
              <a:rPr lang="en-US" sz="3600" dirty="0"/>
              <a:t> </a:t>
            </a:r>
          </a:p>
          <a:p>
            <a:endParaRPr lang="en-US" sz="3600" dirty="0" smtClean="0"/>
          </a:p>
        </p:txBody>
      </p:sp>
    </p:spTree>
    <p:extLst>
      <p:ext uri="{BB962C8B-B14F-4D97-AF65-F5344CB8AC3E}">
        <p14:creationId xmlns:p14="http://schemas.microsoft.com/office/powerpoint/2010/main" val="16287198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99979" y="2107420"/>
            <a:ext cx="6353599" cy="2585323"/>
          </a:xfrm>
          <a:prstGeom prst="rect">
            <a:avLst/>
          </a:prstGeom>
          <a:noFill/>
        </p:spPr>
        <p:txBody>
          <a:bodyPr wrap="none" rtlCol="0">
            <a:spAutoFit/>
          </a:bodyPr>
          <a:lstStyle/>
          <a:p>
            <a:pPr algn="ctr"/>
            <a:r>
              <a:rPr lang="en-US" sz="3600" b="1" dirty="0" smtClean="0"/>
              <a:t>God’s Mission </a:t>
            </a:r>
          </a:p>
          <a:p>
            <a:pPr algn="ctr"/>
            <a:r>
              <a:rPr lang="en-US" sz="3600" b="1" dirty="0" smtClean="0"/>
              <a:t>is the </a:t>
            </a:r>
          </a:p>
          <a:p>
            <a:pPr algn="ctr"/>
            <a:r>
              <a:rPr lang="en-US" sz="3600" b="1" dirty="0" smtClean="0"/>
              <a:t>redemption and the restoration </a:t>
            </a:r>
          </a:p>
          <a:p>
            <a:pPr algn="ctr"/>
            <a:r>
              <a:rPr lang="en-US" sz="3600" b="1" dirty="0" smtClean="0"/>
              <a:t>of all creation.</a:t>
            </a:r>
            <a:endParaRPr lang="en-US" sz="3600" dirty="0"/>
          </a:p>
          <a:p>
            <a:endParaRPr lang="en-US" dirty="0"/>
          </a:p>
        </p:txBody>
      </p:sp>
    </p:spTree>
    <p:extLst>
      <p:ext uri="{BB962C8B-B14F-4D97-AF65-F5344CB8AC3E}">
        <p14:creationId xmlns:p14="http://schemas.microsoft.com/office/powerpoint/2010/main" val="39753061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21939" y="1602923"/>
            <a:ext cx="3972755" cy="3139321"/>
          </a:xfrm>
          <a:prstGeom prst="rect">
            <a:avLst/>
          </a:prstGeom>
          <a:noFill/>
        </p:spPr>
        <p:txBody>
          <a:bodyPr wrap="none" rtlCol="0">
            <a:spAutoFit/>
          </a:bodyPr>
          <a:lstStyle/>
          <a:p>
            <a:pPr algn="ctr"/>
            <a:r>
              <a:rPr lang="en-US" sz="3600" b="1" dirty="0" smtClean="0"/>
              <a:t>God speaks</a:t>
            </a:r>
            <a:r>
              <a:rPr lang="en-US" sz="3600" b="1" dirty="0" smtClean="0"/>
              <a:t>.</a:t>
            </a:r>
          </a:p>
          <a:p>
            <a:pPr algn="ctr"/>
            <a:endParaRPr lang="en-US" sz="3600" b="1" dirty="0"/>
          </a:p>
          <a:p>
            <a:pPr algn="ctr"/>
            <a:r>
              <a:rPr lang="en-US" sz="3600" dirty="0" smtClean="0"/>
              <a:t>For example:</a:t>
            </a:r>
          </a:p>
          <a:p>
            <a:pPr algn="ctr"/>
            <a:endParaRPr lang="en-US" sz="3600" b="1" dirty="0"/>
          </a:p>
          <a:p>
            <a:pPr algn="ctr"/>
            <a:r>
              <a:rPr lang="en-US" sz="3600" b="1" dirty="0" smtClean="0"/>
              <a:t>“Let there be light.”</a:t>
            </a:r>
            <a:endParaRPr lang="en-US" sz="3600" dirty="0"/>
          </a:p>
          <a:p>
            <a:endParaRPr lang="en-US" dirty="0"/>
          </a:p>
        </p:txBody>
      </p:sp>
    </p:spTree>
    <p:extLst>
      <p:ext uri="{BB962C8B-B14F-4D97-AF65-F5344CB8AC3E}">
        <p14:creationId xmlns:p14="http://schemas.microsoft.com/office/powerpoint/2010/main" val="20859035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51866" y="2265075"/>
            <a:ext cx="5028236" cy="1754326"/>
          </a:xfrm>
          <a:prstGeom prst="rect">
            <a:avLst/>
          </a:prstGeom>
          <a:noFill/>
        </p:spPr>
        <p:txBody>
          <a:bodyPr wrap="none" rtlCol="0">
            <a:spAutoFit/>
          </a:bodyPr>
          <a:lstStyle/>
          <a:p>
            <a:pPr algn="ctr"/>
            <a:r>
              <a:rPr lang="en-US" sz="3600" dirty="0" smtClean="0"/>
              <a:t>God </a:t>
            </a:r>
            <a:r>
              <a:rPr lang="en-US" sz="3600" dirty="0" smtClean="0"/>
              <a:t>spoke and speaks </a:t>
            </a:r>
            <a:endParaRPr lang="en-US" sz="3600" dirty="0" smtClean="0"/>
          </a:p>
          <a:p>
            <a:pPr algn="ctr"/>
            <a:r>
              <a:rPr lang="en-US" sz="3600" dirty="0"/>
              <a:t>t</a:t>
            </a:r>
            <a:r>
              <a:rPr lang="en-US" sz="3600" dirty="0" smtClean="0"/>
              <a:t>o and through prophets, </a:t>
            </a:r>
          </a:p>
          <a:p>
            <a:pPr algn="ctr"/>
            <a:r>
              <a:rPr lang="en-US" sz="3600" dirty="0" smtClean="0"/>
              <a:t>writers and </a:t>
            </a:r>
            <a:r>
              <a:rPr lang="en-US" sz="3600" dirty="0" smtClean="0"/>
              <a:t>individuals.</a:t>
            </a:r>
            <a:endParaRPr lang="en-US" dirty="0"/>
          </a:p>
        </p:txBody>
      </p:sp>
    </p:spTree>
    <p:extLst>
      <p:ext uri="{BB962C8B-B14F-4D97-AF65-F5344CB8AC3E}">
        <p14:creationId xmlns:p14="http://schemas.microsoft.com/office/powerpoint/2010/main" val="5369279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79244"/>
            <a:ext cx="9144000" cy="5148072"/>
          </a:xfrm>
          <a:prstGeom prst="rect">
            <a:avLst/>
          </a:prstGeom>
        </p:spPr>
      </p:pic>
    </p:spTree>
    <p:extLst>
      <p:ext uri="{BB962C8B-B14F-4D97-AF65-F5344CB8AC3E}">
        <p14:creationId xmlns:p14="http://schemas.microsoft.com/office/powerpoint/2010/main" val="196498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500" y="747712"/>
            <a:ext cx="9525000" cy="5362575"/>
          </a:xfrm>
          <a:prstGeom prst="rect">
            <a:avLst/>
          </a:prstGeom>
        </p:spPr>
      </p:pic>
    </p:spTree>
    <p:extLst>
      <p:ext uri="{BB962C8B-B14F-4D97-AF65-F5344CB8AC3E}">
        <p14:creationId xmlns:p14="http://schemas.microsoft.com/office/powerpoint/2010/main" val="5796215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500" y="747712"/>
            <a:ext cx="9525000" cy="5362575"/>
          </a:xfrm>
          <a:prstGeom prst="rect">
            <a:avLst/>
          </a:prstGeom>
        </p:spPr>
      </p:pic>
    </p:spTree>
    <p:extLst>
      <p:ext uri="{BB962C8B-B14F-4D97-AF65-F5344CB8AC3E}">
        <p14:creationId xmlns:p14="http://schemas.microsoft.com/office/powerpoint/2010/main" val="15860759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56268" y="2391200"/>
            <a:ext cx="4287520" cy="2031325"/>
          </a:xfrm>
          <a:prstGeom prst="rect">
            <a:avLst/>
          </a:prstGeom>
          <a:noFill/>
        </p:spPr>
        <p:txBody>
          <a:bodyPr wrap="none" rtlCol="0">
            <a:spAutoFit/>
          </a:bodyPr>
          <a:lstStyle/>
          <a:p>
            <a:pPr algn="ctr"/>
            <a:r>
              <a:rPr lang="en-US" sz="3600" b="1" dirty="0"/>
              <a:t>God’s Mission </a:t>
            </a:r>
            <a:endParaRPr lang="en-US" sz="3600" b="1" dirty="0" smtClean="0"/>
          </a:p>
          <a:p>
            <a:pPr algn="ctr"/>
            <a:r>
              <a:rPr lang="en-US" sz="3600" b="1" dirty="0" smtClean="0"/>
              <a:t>has been through </a:t>
            </a:r>
          </a:p>
          <a:p>
            <a:pPr algn="ctr"/>
            <a:r>
              <a:rPr lang="en-US" sz="3600" b="1" dirty="0" smtClean="0"/>
              <a:t>Messianic </a:t>
            </a:r>
            <a:r>
              <a:rPr lang="en-US" sz="3600" b="1" dirty="0"/>
              <a:t>p</a:t>
            </a:r>
            <a:r>
              <a:rPr lang="en-US" sz="3600" b="1" dirty="0" smtClean="0"/>
              <a:t>rophesies</a:t>
            </a:r>
            <a:endParaRPr lang="en-US" sz="3600" b="1" dirty="0"/>
          </a:p>
          <a:p>
            <a:endParaRPr lang="en-US" dirty="0"/>
          </a:p>
        </p:txBody>
      </p:sp>
    </p:spTree>
    <p:extLst>
      <p:ext uri="{BB962C8B-B14F-4D97-AF65-F5344CB8AC3E}">
        <p14:creationId xmlns:p14="http://schemas.microsoft.com/office/powerpoint/2010/main" val="28192816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500" y="747712"/>
            <a:ext cx="9525000" cy="5362575"/>
          </a:xfrm>
          <a:prstGeom prst="rect">
            <a:avLst/>
          </a:prstGeom>
        </p:spPr>
      </p:pic>
    </p:spTree>
    <p:extLst>
      <p:ext uri="{BB962C8B-B14F-4D97-AF65-F5344CB8AC3E}">
        <p14:creationId xmlns:p14="http://schemas.microsoft.com/office/powerpoint/2010/main" val="16367353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500" y="747712"/>
            <a:ext cx="9525000" cy="5362575"/>
          </a:xfrm>
          <a:prstGeom prst="rect">
            <a:avLst/>
          </a:prstGeom>
        </p:spPr>
      </p:pic>
    </p:spTree>
    <p:extLst>
      <p:ext uri="{BB962C8B-B14F-4D97-AF65-F5344CB8AC3E}">
        <p14:creationId xmlns:p14="http://schemas.microsoft.com/office/powerpoint/2010/main" val="29928124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52173" y="2640754"/>
            <a:ext cx="5523243" cy="1015663"/>
          </a:xfrm>
          <a:prstGeom prst="rect">
            <a:avLst/>
          </a:prstGeom>
          <a:noFill/>
        </p:spPr>
        <p:txBody>
          <a:bodyPr wrap="none" rtlCol="0" anchor="ctr">
            <a:spAutoFit/>
          </a:bodyPr>
          <a:lstStyle/>
          <a:p>
            <a:pPr algn="ctr"/>
            <a:r>
              <a:rPr lang="en-US" sz="6000" dirty="0" smtClean="0">
                <a:solidFill>
                  <a:schemeClr val="accent6">
                    <a:lumMod val="50000"/>
                  </a:schemeClr>
                </a:solidFill>
                <a:latin typeface="Palatino Linotype" panose="02040502050505030304" pitchFamily="18" charset="0"/>
              </a:rPr>
              <a:t>Call to Worship</a:t>
            </a:r>
            <a:endParaRPr lang="en-US" sz="6000" dirty="0">
              <a:solidFill>
                <a:schemeClr val="accent6">
                  <a:lumMod val="50000"/>
                </a:schemeClr>
              </a:solidFill>
              <a:latin typeface="Palatino Linotype" panose="0204050205050503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6787" y="3540337"/>
            <a:ext cx="5399327" cy="954611"/>
          </a:xfrm>
          <a:prstGeom prst="rect">
            <a:avLst/>
          </a:prstGeom>
        </p:spPr>
      </p:pic>
    </p:spTree>
    <p:extLst>
      <p:ext uri="{BB962C8B-B14F-4D97-AF65-F5344CB8AC3E}">
        <p14:creationId xmlns:p14="http://schemas.microsoft.com/office/powerpoint/2010/main" val="42552158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84446" y="1840532"/>
            <a:ext cx="7294754" cy="3139321"/>
          </a:xfrm>
          <a:prstGeom prst="rect">
            <a:avLst/>
          </a:prstGeom>
          <a:noFill/>
        </p:spPr>
        <p:txBody>
          <a:bodyPr wrap="none" rtlCol="0">
            <a:spAutoFit/>
          </a:bodyPr>
          <a:lstStyle/>
          <a:p>
            <a:pPr algn="ctr"/>
            <a:r>
              <a:rPr lang="en-US" sz="3600" dirty="0" smtClean="0"/>
              <a:t>Writing the sacred Word or </a:t>
            </a:r>
          </a:p>
          <a:p>
            <a:pPr algn="ctr"/>
            <a:r>
              <a:rPr lang="en-US" sz="3600" dirty="0" smtClean="0"/>
              <a:t>speaking the prophecy did not mean </a:t>
            </a:r>
          </a:p>
          <a:p>
            <a:pPr algn="ctr"/>
            <a:r>
              <a:rPr lang="en-US" sz="3600" dirty="0" smtClean="0"/>
              <a:t>the writer or the speaker </a:t>
            </a:r>
          </a:p>
          <a:p>
            <a:pPr algn="ctr"/>
            <a:r>
              <a:rPr lang="en-US" sz="3600" dirty="0" smtClean="0"/>
              <a:t>was in full understanding </a:t>
            </a:r>
          </a:p>
          <a:p>
            <a:pPr algn="ctr"/>
            <a:r>
              <a:rPr lang="en-US" sz="3600" dirty="0" smtClean="0"/>
              <a:t>of what was said.</a:t>
            </a:r>
            <a:endParaRPr lang="en-US" sz="3600" dirty="0"/>
          </a:p>
          <a:p>
            <a:endParaRPr lang="en-US" dirty="0"/>
          </a:p>
        </p:txBody>
      </p:sp>
    </p:spTree>
    <p:extLst>
      <p:ext uri="{BB962C8B-B14F-4D97-AF65-F5344CB8AC3E}">
        <p14:creationId xmlns:p14="http://schemas.microsoft.com/office/powerpoint/2010/main" val="24955322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9" y="779244"/>
            <a:ext cx="9144919" cy="5148589"/>
          </a:xfrm>
          <a:prstGeom prst="rect">
            <a:avLst/>
          </a:prstGeom>
        </p:spPr>
      </p:pic>
    </p:spTree>
    <p:extLst>
      <p:ext uri="{BB962C8B-B14F-4D97-AF65-F5344CB8AC3E}">
        <p14:creationId xmlns:p14="http://schemas.microsoft.com/office/powerpoint/2010/main" val="16238370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8365" y="1840532"/>
            <a:ext cx="4226926" cy="1754326"/>
          </a:xfrm>
          <a:prstGeom prst="rect">
            <a:avLst/>
          </a:prstGeom>
          <a:noFill/>
        </p:spPr>
        <p:txBody>
          <a:bodyPr wrap="none" rtlCol="0">
            <a:spAutoFit/>
          </a:bodyPr>
          <a:lstStyle/>
          <a:p>
            <a:pPr algn="ctr"/>
            <a:r>
              <a:rPr lang="en-US" sz="3600" dirty="0" smtClean="0"/>
              <a:t>Jesus was referred to </a:t>
            </a:r>
          </a:p>
          <a:p>
            <a:pPr algn="ctr"/>
            <a:r>
              <a:rPr lang="en-US" sz="3600" dirty="0" smtClean="0"/>
              <a:t>as </a:t>
            </a:r>
          </a:p>
          <a:p>
            <a:pPr algn="ctr"/>
            <a:r>
              <a:rPr lang="en-US" sz="3600" dirty="0" smtClean="0"/>
              <a:t>“THE WORD”</a:t>
            </a:r>
            <a:endParaRPr lang="en-US" dirty="0"/>
          </a:p>
        </p:txBody>
      </p:sp>
    </p:spTree>
    <p:extLst>
      <p:ext uri="{BB962C8B-B14F-4D97-AF65-F5344CB8AC3E}">
        <p14:creationId xmlns:p14="http://schemas.microsoft.com/office/powerpoint/2010/main" val="2029706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84195"/>
            <a:ext cx="9144922" cy="5148591"/>
          </a:xfrm>
          <a:prstGeom prst="rect">
            <a:avLst/>
          </a:prstGeom>
        </p:spPr>
      </p:pic>
      <p:sp>
        <p:nvSpPr>
          <p:cNvPr id="3" name="TextBox 2"/>
          <p:cNvSpPr txBox="1"/>
          <p:nvPr/>
        </p:nvSpPr>
        <p:spPr>
          <a:xfrm>
            <a:off x="3694656" y="180209"/>
            <a:ext cx="1755609" cy="646331"/>
          </a:xfrm>
          <a:prstGeom prst="rect">
            <a:avLst/>
          </a:prstGeom>
          <a:noFill/>
        </p:spPr>
        <p:txBody>
          <a:bodyPr wrap="none" rtlCol="0">
            <a:spAutoFit/>
          </a:bodyPr>
          <a:lstStyle/>
          <a:p>
            <a:r>
              <a:rPr lang="en-US" sz="3600" dirty="0" smtClean="0"/>
              <a:t>John 1:1</a:t>
            </a:r>
            <a:endParaRPr lang="en-US" sz="3600" dirty="0"/>
          </a:p>
        </p:txBody>
      </p:sp>
    </p:spTree>
    <p:extLst>
      <p:ext uri="{BB962C8B-B14F-4D97-AF65-F5344CB8AC3E}">
        <p14:creationId xmlns:p14="http://schemas.microsoft.com/office/powerpoint/2010/main" val="7983067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41612" y="2407538"/>
            <a:ext cx="5747984" cy="1754326"/>
          </a:xfrm>
          <a:prstGeom prst="rect">
            <a:avLst/>
          </a:prstGeom>
          <a:noFill/>
        </p:spPr>
        <p:txBody>
          <a:bodyPr wrap="none" rtlCol="0">
            <a:spAutoFit/>
          </a:bodyPr>
          <a:lstStyle/>
          <a:p>
            <a:pPr algn="ctr"/>
            <a:r>
              <a:rPr lang="en-US" sz="3600" b="1" dirty="0" smtClean="0"/>
              <a:t>Jesus is the Word</a:t>
            </a:r>
          </a:p>
          <a:p>
            <a:pPr algn="ctr"/>
            <a:r>
              <a:rPr lang="en-US" sz="3600" b="1" dirty="0" smtClean="0"/>
              <a:t>and</a:t>
            </a:r>
          </a:p>
          <a:p>
            <a:pPr algn="ctr"/>
            <a:r>
              <a:rPr lang="en-US" sz="3600" b="1" dirty="0" smtClean="0"/>
              <a:t>people proclaim God’s Word.</a:t>
            </a:r>
          </a:p>
        </p:txBody>
      </p:sp>
    </p:spTree>
    <p:extLst>
      <p:ext uri="{BB962C8B-B14F-4D97-AF65-F5344CB8AC3E}">
        <p14:creationId xmlns:p14="http://schemas.microsoft.com/office/powerpoint/2010/main" val="37793243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5472" y="1950338"/>
            <a:ext cx="5679568" cy="2308324"/>
          </a:xfrm>
          <a:prstGeom prst="rect">
            <a:avLst/>
          </a:prstGeom>
          <a:noFill/>
        </p:spPr>
        <p:txBody>
          <a:bodyPr wrap="none" rtlCol="0">
            <a:spAutoFit/>
          </a:bodyPr>
          <a:lstStyle/>
          <a:p>
            <a:pPr algn="ctr"/>
            <a:r>
              <a:rPr lang="en-US" sz="3600" b="1" dirty="0" smtClean="0"/>
              <a:t>What is the difference </a:t>
            </a:r>
          </a:p>
          <a:p>
            <a:pPr algn="ctr"/>
            <a:r>
              <a:rPr lang="en-US" sz="3600" b="1" dirty="0" smtClean="0"/>
              <a:t>between </a:t>
            </a:r>
          </a:p>
          <a:p>
            <a:pPr algn="ctr"/>
            <a:r>
              <a:rPr lang="en-US" sz="3600" b="1" dirty="0" smtClean="0"/>
              <a:t>proclamation of God’s Word </a:t>
            </a:r>
          </a:p>
          <a:p>
            <a:pPr algn="ctr"/>
            <a:r>
              <a:rPr lang="en-US" sz="3600" b="1" dirty="0" smtClean="0"/>
              <a:t>and prophecy?</a:t>
            </a:r>
            <a:endParaRPr lang="en-US" sz="3600" dirty="0" smtClean="0"/>
          </a:p>
        </p:txBody>
      </p:sp>
    </p:spTree>
    <p:extLst>
      <p:ext uri="{BB962C8B-B14F-4D97-AF65-F5344CB8AC3E}">
        <p14:creationId xmlns:p14="http://schemas.microsoft.com/office/powerpoint/2010/main" val="17308495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25319" y="1540435"/>
            <a:ext cx="4559902" cy="2862322"/>
          </a:xfrm>
          <a:prstGeom prst="rect">
            <a:avLst/>
          </a:prstGeom>
          <a:noFill/>
        </p:spPr>
        <p:txBody>
          <a:bodyPr wrap="none" rtlCol="0">
            <a:spAutoFit/>
          </a:bodyPr>
          <a:lstStyle/>
          <a:p>
            <a:pPr algn="ctr"/>
            <a:r>
              <a:rPr lang="en-US" sz="3600" b="1" dirty="0" smtClean="0"/>
              <a:t>Proclamation is telling </a:t>
            </a:r>
          </a:p>
          <a:p>
            <a:pPr algn="ctr"/>
            <a:r>
              <a:rPr lang="en-US" sz="3600" b="1" dirty="0"/>
              <a:t>t</a:t>
            </a:r>
            <a:r>
              <a:rPr lang="en-US" sz="3600" b="1" dirty="0" smtClean="0"/>
              <a:t>ruth to others.</a:t>
            </a:r>
          </a:p>
          <a:p>
            <a:pPr algn="ctr"/>
            <a:endParaRPr lang="en-US" sz="3600" b="1" dirty="0"/>
          </a:p>
          <a:p>
            <a:pPr algn="ctr"/>
            <a:r>
              <a:rPr lang="en-US" sz="3600" b="1" dirty="0" smtClean="0"/>
              <a:t>Prophecy is foretelling </a:t>
            </a:r>
          </a:p>
          <a:p>
            <a:pPr algn="ctr"/>
            <a:r>
              <a:rPr lang="en-US" sz="3600" b="1" dirty="0" smtClean="0"/>
              <a:t>what will happen.</a:t>
            </a:r>
            <a:endParaRPr lang="en-US" sz="3600" dirty="0" smtClean="0"/>
          </a:p>
        </p:txBody>
      </p:sp>
    </p:spTree>
    <p:extLst>
      <p:ext uri="{BB962C8B-B14F-4D97-AF65-F5344CB8AC3E}">
        <p14:creationId xmlns:p14="http://schemas.microsoft.com/office/powerpoint/2010/main" val="27406368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32752" y="2407538"/>
            <a:ext cx="3965701" cy="1754326"/>
          </a:xfrm>
          <a:prstGeom prst="rect">
            <a:avLst/>
          </a:prstGeom>
          <a:noFill/>
        </p:spPr>
        <p:txBody>
          <a:bodyPr wrap="none" rtlCol="0">
            <a:spAutoFit/>
          </a:bodyPr>
          <a:lstStyle/>
          <a:p>
            <a:pPr algn="ctr"/>
            <a:r>
              <a:rPr lang="en-US" sz="3600" b="1" dirty="0" smtClean="0"/>
              <a:t>Prophecy was given</a:t>
            </a:r>
          </a:p>
          <a:p>
            <a:pPr algn="ctr"/>
            <a:r>
              <a:rPr lang="en-US" sz="3600" b="1" dirty="0" smtClean="0"/>
              <a:t>of </a:t>
            </a:r>
          </a:p>
          <a:p>
            <a:pPr algn="ctr"/>
            <a:r>
              <a:rPr lang="en-US" sz="3600" b="1" dirty="0" smtClean="0"/>
              <a:t>Jesus</a:t>
            </a:r>
            <a:endParaRPr lang="en-US" sz="3600" dirty="0" smtClean="0"/>
          </a:p>
        </p:txBody>
      </p:sp>
    </p:spTree>
    <p:extLst>
      <p:ext uri="{BB962C8B-B14F-4D97-AF65-F5344CB8AC3E}">
        <p14:creationId xmlns:p14="http://schemas.microsoft.com/office/powerpoint/2010/main" val="1511881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70786" y="1729621"/>
            <a:ext cx="4426596" cy="2862322"/>
          </a:xfrm>
          <a:prstGeom prst="rect">
            <a:avLst/>
          </a:prstGeom>
          <a:noFill/>
        </p:spPr>
        <p:txBody>
          <a:bodyPr wrap="none" rtlCol="0">
            <a:spAutoFit/>
          </a:bodyPr>
          <a:lstStyle/>
          <a:p>
            <a:pPr algn="ctr"/>
            <a:r>
              <a:rPr lang="en-US" sz="3600" b="1" dirty="0" smtClean="0"/>
              <a:t>The earliest prophecy </a:t>
            </a:r>
          </a:p>
          <a:p>
            <a:pPr algn="ctr"/>
            <a:r>
              <a:rPr lang="en-US" sz="3600" b="1" dirty="0" smtClean="0"/>
              <a:t>that was understood </a:t>
            </a:r>
          </a:p>
          <a:p>
            <a:pPr algn="ctr"/>
            <a:r>
              <a:rPr lang="en-US" sz="3600" b="1" dirty="0" smtClean="0"/>
              <a:t>to be referring to </a:t>
            </a:r>
          </a:p>
          <a:p>
            <a:pPr algn="ctr"/>
            <a:r>
              <a:rPr lang="en-US" sz="3600" b="1" dirty="0" smtClean="0"/>
              <a:t>Jesus </a:t>
            </a:r>
          </a:p>
          <a:p>
            <a:pPr algn="ctr"/>
            <a:r>
              <a:rPr lang="en-US" sz="3600" b="1" dirty="0" smtClean="0"/>
              <a:t>was in Genesis 3:15.</a:t>
            </a:r>
            <a:endParaRPr lang="en-US" sz="3600" dirty="0" smtClean="0"/>
          </a:p>
        </p:txBody>
      </p:sp>
    </p:spTree>
    <p:extLst>
      <p:ext uri="{BB962C8B-B14F-4D97-AF65-F5344CB8AC3E}">
        <p14:creationId xmlns:p14="http://schemas.microsoft.com/office/powerpoint/2010/main" val="21375784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080" y="921134"/>
            <a:ext cx="9116920" cy="5132826"/>
          </a:xfrm>
          <a:prstGeom prst="rect">
            <a:avLst/>
          </a:prstGeom>
        </p:spPr>
      </p:pic>
      <p:sp>
        <p:nvSpPr>
          <p:cNvPr id="3" name="TextBox 2"/>
          <p:cNvSpPr txBox="1"/>
          <p:nvPr/>
        </p:nvSpPr>
        <p:spPr>
          <a:xfrm>
            <a:off x="3298168" y="164444"/>
            <a:ext cx="2574744" cy="646331"/>
          </a:xfrm>
          <a:prstGeom prst="rect">
            <a:avLst/>
          </a:prstGeom>
          <a:noFill/>
        </p:spPr>
        <p:txBody>
          <a:bodyPr wrap="none" rtlCol="0">
            <a:spAutoFit/>
          </a:bodyPr>
          <a:lstStyle/>
          <a:p>
            <a:r>
              <a:rPr lang="en-US" sz="3600" dirty="0" smtClean="0"/>
              <a:t>Genesis 3:15</a:t>
            </a:r>
            <a:endParaRPr lang="en-US" sz="3600" dirty="0"/>
          </a:p>
        </p:txBody>
      </p:sp>
    </p:spTree>
    <p:extLst>
      <p:ext uri="{BB962C8B-B14F-4D97-AF65-F5344CB8AC3E}">
        <p14:creationId xmlns:p14="http://schemas.microsoft.com/office/powerpoint/2010/main" val="1145457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98178" y="324455"/>
            <a:ext cx="6866523" cy="6309420"/>
          </a:xfrm>
          <a:prstGeom prst="rect">
            <a:avLst/>
          </a:prstGeom>
        </p:spPr>
        <p:txBody>
          <a:bodyPr wrap="square">
            <a:spAutoFit/>
          </a:bodyPr>
          <a:lstStyle/>
          <a:p>
            <a:r>
              <a:rPr lang="en-US" sz="2800" b="1" i="1" dirty="0" smtClean="0">
                <a:latin typeface="Adobe Caslon Pro" panose="0205050205050A020403" pitchFamily="18" charset="0"/>
              </a:rPr>
              <a:t>Isaiah </a:t>
            </a:r>
            <a:r>
              <a:rPr lang="en-US" sz="2800" b="1" i="1" dirty="0">
                <a:latin typeface="Adobe Caslon Pro" panose="0205050205050A020403" pitchFamily="18" charset="0"/>
              </a:rPr>
              <a:t>66:1 – </a:t>
            </a:r>
            <a:r>
              <a:rPr lang="en-US" sz="2800" b="1" i="1" dirty="0" smtClean="0">
                <a:latin typeface="Adobe Caslon Pro" panose="0205050205050A020403" pitchFamily="18" charset="0"/>
              </a:rPr>
              <a:t>2 (ESV)</a:t>
            </a:r>
          </a:p>
          <a:p>
            <a:endParaRPr lang="en-US" sz="1600" b="1" dirty="0">
              <a:latin typeface="Adobe Caslon Pro" panose="0205050205050A020403" pitchFamily="18" charset="0"/>
            </a:endParaRPr>
          </a:p>
          <a:p>
            <a:r>
              <a:rPr lang="en-US" sz="2800" dirty="0">
                <a:latin typeface="Adobe Caslon Pro" panose="0205050205050A020403" pitchFamily="18" charset="0"/>
              </a:rPr>
              <a:t>66 Thus says the Lord:</a:t>
            </a:r>
            <a:br>
              <a:rPr lang="en-US" sz="2800" dirty="0">
                <a:latin typeface="Adobe Caslon Pro" panose="0205050205050A020403" pitchFamily="18" charset="0"/>
              </a:rPr>
            </a:br>
            <a:r>
              <a:rPr lang="en-US" sz="2800" dirty="0">
                <a:latin typeface="Adobe Caslon Pro" panose="0205050205050A020403" pitchFamily="18" charset="0"/>
              </a:rPr>
              <a:t>“Heaven is my throne,</a:t>
            </a:r>
            <a:br>
              <a:rPr lang="en-US" sz="2800" dirty="0">
                <a:latin typeface="Adobe Caslon Pro" panose="0205050205050A020403" pitchFamily="18" charset="0"/>
              </a:rPr>
            </a:br>
            <a:r>
              <a:rPr lang="en-US" sz="2800" dirty="0">
                <a:latin typeface="Adobe Caslon Pro" panose="0205050205050A020403" pitchFamily="18" charset="0"/>
              </a:rPr>
              <a:t>    and the earth is my footstool;</a:t>
            </a:r>
            <a:br>
              <a:rPr lang="en-US" sz="2800" dirty="0">
                <a:latin typeface="Adobe Caslon Pro" panose="0205050205050A020403" pitchFamily="18" charset="0"/>
              </a:rPr>
            </a:br>
            <a:r>
              <a:rPr lang="en-US" sz="2800" dirty="0">
                <a:latin typeface="Adobe Caslon Pro" panose="0205050205050A020403" pitchFamily="18" charset="0"/>
              </a:rPr>
              <a:t>what is the house that you would build for me,</a:t>
            </a:r>
            <a:br>
              <a:rPr lang="en-US" sz="2800" dirty="0">
                <a:latin typeface="Adobe Caslon Pro" panose="0205050205050A020403" pitchFamily="18" charset="0"/>
              </a:rPr>
            </a:br>
            <a:r>
              <a:rPr lang="en-US" sz="2800" dirty="0">
                <a:latin typeface="Adobe Caslon Pro" panose="0205050205050A020403" pitchFamily="18" charset="0"/>
              </a:rPr>
              <a:t>    and what is the place of my rest?</a:t>
            </a:r>
            <a:br>
              <a:rPr lang="en-US" sz="2800" dirty="0">
                <a:latin typeface="Adobe Caslon Pro" panose="0205050205050A020403" pitchFamily="18" charset="0"/>
              </a:rPr>
            </a:br>
            <a:r>
              <a:rPr lang="en-US" sz="2800" dirty="0">
                <a:latin typeface="Adobe Caslon Pro" panose="0205050205050A020403" pitchFamily="18" charset="0"/>
              </a:rPr>
              <a:t>2 All these things my hand has made,</a:t>
            </a:r>
            <a:br>
              <a:rPr lang="en-US" sz="2800" dirty="0">
                <a:latin typeface="Adobe Caslon Pro" panose="0205050205050A020403" pitchFamily="18" charset="0"/>
              </a:rPr>
            </a:br>
            <a:r>
              <a:rPr lang="en-US" sz="2800" dirty="0">
                <a:latin typeface="Adobe Caslon Pro" panose="0205050205050A020403" pitchFamily="18" charset="0"/>
              </a:rPr>
              <a:t>    and so all these things came to be,</a:t>
            </a:r>
            <a:br>
              <a:rPr lang="en-US" sz="2800" dirty="0">
                <a:latin typeface="Adobe Caslon Pro" panose="0205050205050A020403" pitchFamily="18" charset="0"/>
              </a:rPr>
            </a:br>
            <a:r>
              <a:rPr lang="en-US" sz="2800" dirty="0">
                <a:latin typeface="Adobe Caslon Pro" panose="0205050205050A020403" pitchFamily="18" charset="0"/>
              </a:rPr>
              <a:t>declares the Lord.</a:t>
            </a:r>
            <a:br>
              <a:rPr lang="en-US" sz="2800" dirty="0">
                <a:latin typeface="Adobe Caslon Pro" panose="0205050205050A020403" pitchFamily="18" charset="0"/>
              </a:rPr>
            </a:br>
            <a:r>
              <a:rPr lang="en-US" sz="2800" dirty="0">
                <a:latin typeface="Adobe Caslon Pro" panose="0205050205050A020403" pitchFamily="18" charset="0"/>
              </a:rPr>
              <a:t>But this is the one to whom I will look:</a:t>
            </a:r>
            <a:br>
              <a:rPr lang="en-US" sz="2800" dirty="0">
                <a:latin typeface="Adobe Caslon Pro" panose="0205050205050A020403" pitchFamily="18" charset="0"/>
              </a:rPr>
            </a:br>
            <a:r>
              <a:rPr lang="en-US" sz="2800" dirty="0">
                <a:latin typeface="Adobe Caslon Pro" panose="0205050205050A020403" pitchFamily="18" charset="0"/>
              </a:rPr>
              <a:t>    he who is humble and contrite in spirit</a:t>
            </a:r>
            <a:br>
              <a:rPr lang="en-US" sz="2800" dirty="0">
                <a:latin typeface="Adobe Caslon Pro" panose="0205050205050A020403" pitchFamily="18" charset="0"/>
              </a:rPr>
            </a:br>
            <a:r>
              <a:rPr lang="en-US" sz="2800" dirty="0">
                <a:latin typeface="Adobe Caslon Pro" panose="0205050205050A020403" pitchFamily="18" charset="0"/>
              </a:rPr>
              <a:t>    and trembles at my word.</a:t>
            </a:r>
          </a:p>
          <a:p>
            <a:endParaRPr lang="en-US" sz="2400" dirty="0">
              <a:latin typeface="Palatino Linotype" panose="02040502050505030304" pitchFamily="18" charset="0"/>
            </a:endParaRPr>
          </a:p>
        </p:txBody>
      </p:sp>
    </p:spTree>
    <p:extLst>
      <p:ext uri="{BB962C8B-B14F-4D97-AF65-F5344CB8AC3E}">
        <p14:creationId xmlns:p14="http://schemas.microsoft.com/office/powerpoint/2010/main" val="37512995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452" y="873837"/>
            <a:ext cx="9129548" cy="5139936"/>
          </a:xfrm>
          <a:prstGeom prst="rect">
            <a:avLst/>
          </a:prstGeom>
        </p:spPr>
      </p:pic>
    </p:spTree>
    <p:extLst>
      <p:ext uri="{BB962C8B-B14F-4D97-AF65-F5344CB8AC3E}">
        <p14:creationId xmlns:p14="http://schemas.microsoft.com/office/powerpoint/2010/main" val="42579998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05368"/>
            <a:ext cx="9161079" cy="5157687"/>
          </a:xfrm>
          <a:prstGeom prst="rect">
            <a:avLst/>
          </a:prstGeom>
        </p:spPr>
      </p:pic>
    </p:spTree>
    <p:extLst>
      <p:ext uri="{BB962C8B-B14F-4D97-AF65-F5344CB8AC3E}">
        <p14:creationId xmlns:p14="http://schemas.microsoft.com/office/powerpoint/2010/main" val="33613082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0890" y="1965531"/>
            <a:ext cx="7979492" cy="2862322"/>
          </a:xfrm>
          <a:prstGeom prst="rect">
            <a:avLst/>
          </a:prstGeom>
          <a:noFill/>
        </p:spPr>
        <p:txBody>
          <a:bodyPr wrap="none" rtlCol="0">
            <a:spAutoFit/>
          </a:bodyPr>
          <a:lstStyle/>
          <a:p>
            <a:r>
              <a:rPr lang="en-US" sz="3600" dirty="0"/>
              <a:t>Among great prophesies, </a:t>
            </a:r>
            <a:endParaRPr lang="en-US" sz="3600" dirty="0" smtClean="0"/>
          </a:p>
          <a:p>
            <a:r>
              <a:rPr lang="en-US" sz="3600" dirty="0" smtClean="0"/>
              <a:t>there </a:t>
            </a:r>
            <a:r>
              <a:rPr lang="en-US" sz="3600" dirty="0"/>
              <a:t>was no more magnificent prophesy </a:t>
            </a:r>
            <a:endParaRPr lang="en-US" sz="3600" dirty="0" smtClean="0"/>
          </a:p>
          <a:p>
            <a:r>
              <a:rPr lang="en-US" sz="3600" dirty="0" smtClean="0"/>
              <a:t>in </a:t>
            </a:r>
            <a:r>
              <a:rPr lang="en-US" sz="3600" dirty="0"/>
              <a:t>the Old Testament than those that </a:t>
            </a:r>
            <a:endParaRPr lang="en-US" sz="3600" dirty="0" smtClean="0"/>
          </a:p>
          <a:p>
            <a:r>
              <a:rPr lang="en-US" sz="3600" dirty="0" smtClean="0"/>
              <a:t>spoke </a:t>
            </a:r>
            <a:r>
              <a:rPr lang="en-US" sz="3600" dirty="0"/>
              <a:t>of </a:t>
            </a:r>
            <a:r>
              <a:rPr lang="en-US" sz="3600" b="1" dirty="0"/>
              <a:t>the promised Messiah, </a:t>
            </a:r>
            <a:endParaRPr lang="en-US" sz="3600" b="1" dirty="0" smtClean="0"/>
          </a:p>
          <a:p>
            <a:r>
              <a:rPr lang="en-US" sz="3600" b="1" dirty="0" smtClean="0"/>
              <a:t>who </a:t>
            </a:r>
            <a:r>
              <a:rPr lang="en-US" sz="3600" b="1" dirty="0"/>
              <a:t>would come to restore</a:t>
            </a:r>
            <a:r>
              <a:rPr lang="en-US" sz="3600" dirty="0"/>
              <a:t>.</a:t>
            </a:r>
            <a:endParaRPr lang="en-US" dirty="0"/>
          </a:p>
        </p:txBody>
      </p:sp>
    </p:spTree>
    <p:extLst>
      <p:ext uri="{BB962C8B-B14F-4D97-AF65-F5344CB8AC3E}">
        <p14:creationId xmlns:p14="http://schemas.microsoft.com/office/powerpoint/2010/main" val="40131172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03111" y="1934000"/>
            <a:ext cx="4131772" cy="2862322"/>
          </a:xfrm>
          <a:prstGeom prst="rect">
            <a:avLst/>
          </a:prstGeom>
          <a:noFill/>
        </p:spPr>
        <p:txBody>
          <a:bodyPr wrap="none" rtlCol="0">
            <a:spAutoFit/>
          </a:bodyPr>
          <a:lstStyle/>
          <a:p>
            <a:r>
              <a:rPr lang="en-US" sz="3600" dirty="0"/>
              <a:t>Isaiah foretold of </a:t>
            </a:r>
            <a:endParaRPr lang="en-US" sz="3600" dirty="0" smtClean="0"/>
          </a:p>
          <a:p>
            <a:r>
              <a:rPr lang="en-US" sz="3600" dirty="0" smtClean="0"/>
              <a:t>Jesus</a:t>
            </a:r>
            <a:r>
              <a:rPr lang="en-US" sz="3600" dirty="0"/>
              <a:t>’ mission </a:t>
            </a:r>
            <a:endParaRPr lang="en-US" sz="3600" dirty="0" smtClean="0"/>
          </a:p>
          <a:p>
            <a:r>
              <a:rPr lang="en-US" sz="3600" dirty="0" smtClean="0"/>
              <a:t>to </a:t>
            </a:r>
            <a:r>
              <a:rPr lang="en-US" sz="3600" dirty="0"/>
              <a:t>rule </a:t>
            </a:r>
            <a:r>
              <a:rPr lang="en-US" sz="3600" dirty="0" smtClean="0"/>
              <a:t>and </a:t>
            </a:r>
            <a:r>
              <a:rPr lang="en-US" sz="3600" dirty="0"/>
              <a:t>establish </a:t>
            </a:r>
            <a:endParaRPr lang="en-US" sz="3600" dirty="0" smtClean="0"/>
          </a:p>
          <a:p>
            <a:r>
              <a:rPr lang="en-US" sz="3600" dirty="0" smtClean="0"/>
              <a:t>the </a:t>
            </a:r>
            <a:r>
              <a:rPr lang="en-US" sz="3600" dirty="0"/>
              <a:t>kingdom of </a:t>
            </a:r>
            <a:r>
              <a:rPr lang="en-US" sz="3600" dirty="0" smtClean="0"/>
              <a:t>God. </a:t>
            </a:r>
          </a:p>
          <a:p>
            <a:r>
              <a:rPr lang="en-US" sz="3600" dirty="0" smtClean="0"/>
              <a:t>(</a:t>
            </a:r>
            <a:r>
              <a:rPr lang="en-US" sz="3600" dirty="0"/>
              <a:t>Isa. 9:6-7). </a:t>
            </a:r>
            <a:endParaRPr lang="en-US" dirty="0"/>
          </a:p>
        </p:txBody>
      </p:sp>
    </p:spTree>
    <p:extLst>
      <p:ext uri="{BB962C8B-B14F-4D97-AF65-F5344CB8AC3E}">
        <p14:creationId xmlns:p14="http://schemas.microsoft.com/office/powerpoint/2010/main" val="41534790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0890" y="1965531"/>
            <a:ext cx="7153753" cy="2308324"/>
          </a:xfrm>
          <a:prstGeom prst="rect">
            <a:avLst/>
          </a:prstGeom>
          <a:noFill/>
        </p:spPr>
        <p:txBody>
          <a:bodyPr wrap="none" rtlCol="0">
            <a:spAutoFit/>
          </a:bodyPr>
          <a:lstStyle/>
          <a:p>
            <a:r>
              <a:rPr lang="en-US" sz="3600" dirty="0"/>
              <a:t>Isaiah proclaimed that Jesus </a:t>
            </a:r>
            <a:endParaRPr lang="en-US" sz="3600" dirty="0" smtClean="0"/>
          </a:p>
          <a:p>
            <a:r>
              <a:rPr lang="en-US" sz="3600" dirty="0" smtClean="0"/>
              <a:t>would </a:t>
            </a:r>
            <a:r>
              <a:rPr lang="en-US" sz="3600" dirty="0"/>
              <a:t>not only restore just the Jews, </a:t>
            </a:r>
            <a:endParaRPr lang="en-US" sz="3600" dirty="0" smtClean="0"/>
          </a:p>
          <a:p>
            <a:r>
              <a:rPr lang="en-US" sz="3600" dirty="0" smtClean="0"/>
              <a:t>but </a:t>
            </a:r>
            <a:r>
              <a:rPr lang="en-US" sz="3600" dirty="0"/>
              <a:t>he would bring light </a:t>
            </a:r>
            <a:endParaRPr lang="en-US" sz="3600" dirty="0" smtClean="0"/>
          </a:p>
          <a:p>
            <a:r>
              <a:rPr lang="en-US" sz="3600" dirty="0" smtClean="0"/>
              <a:t>for </a:t>
            </a:r>
            <a:r>
              <a:rPr lang="en-US" sz="3600" dirty="0"/>
              <a:t>the Gentiles as well (Isa. 49:6). </a:t>
            </a:r>
            <a:endParaRPr lang="en-US" dirty="0"/>
          </a:p>
        </p:txBody>
      </p:sp>
    </p:spTree>
    <p:extLst>
      <p:ext uri="{BB962C8B-B14F-4D97-AF65-F5344CB8AC3E}">
        <p14:creationId xmlns:p14="http://schemas.microsoft.com/office/powerpoint/2010/main" val="3797203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0628" y="2186248"/>
            <a:ext cx="8664873" cy="1754326"/>
          </a:xfrm>
          <a:prstGeom prst="rect">
            <a:avLst/>
          </a:prstGeom>
          <a:noFill/>
        </p:spPr>
        <p:txBody>
          <a:bodyPr wrap="none" rtlCol="0">
            <a:spAutoFit/>
          </a:bodyPr>
          <a:lstStyle/>
          <a:p>
            <a:r>
              <a:rPr lang="en-US" sz="3600" dirty="0"/>
              <a:t>Isaiah proclaimed suffering when he </a:t>
            </a:r>
            <a:r>
              <a:rPr lang="en-US" sz="3600" dirty="0" smtClean="0"/>
              <a:t>spoke</a:t>
            </a:r>
          </a:p>
          <a:p>
            <a:r>
              <a:rPr lang="en-US" sz="3600" dirty="0" smtClean="0"/>
              <a:t> </a:t>
            </a:r>
            <a:r>
              <a:rPr lang="en-US" sz="3600" dirty="0"/>
              <a:t>of the Servant of Yahweh (Isa. 53:3-10), </a:t>
            </a:r>
            <a:endParaRPr lang="en-US" sz="3600" dirty="0" smtClean="0"/>
          </a:p>
          <a:p>
            <a:r>
              <a:rPr lang="en-US" sz="3600" dirty="0" smtClean="0"/>
              <a:t>whom </a:t>
            </a:r>
            <a:r>
              <a:rPr lang="en-US" sz="3600" dirty="0"/>
              <a:t>many scholars identify as Jesus Christ. </a:t>
            </a:r>
            <a:endParaRPr lang="en-US" dirty="0"/>
          </a:p>
        </p:txBody>
      </p:sp>
    </p:spTree>
    <p:extLst>
      <p:ext uri="{BB962C8B-B14F-4D97-AF65-F5344CB8AC3E}">
        <p14:creationId xmlns:p14="http://schemas.microsoft.com/office/powerpoint/2010/main" val="28630965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6814" y="1957648"/>
            <a:ext cx="7953844" cy="2862322"/>
          </a:xfrm>
          <a:prstGeom prst="rect">
            <a:avLst/>
          </a:prstGeom>
          <a:noFill/>
        </p:spPr>
        <p:txBody>
          <a:bodyPr wrap="none" rtlCol="0">
            <a:spAutoFit/>
          </a:bodyPr>
          <a:lstStyle/>
          <a:p>
            <a:r>
              <a:rPr lang="en-US" sz="3600" dirty="0"/>
              <a:t>Humility was one characteristic </a:t>
            </a:r>
            <a:endParaRPr lang="en-US" sz="3600" dirty="0" smtClean="0"/>
          </a:p>
          <a:p>
            <a:r>
              <a:rPr lang="en-US" sz="3600" dirty="0" smtClean="0"/>
              <a:t>of </a:t>
            </a:r>
            <a:r>
              <a:rPr lang="en-US" sz="3600" dirty="0"/>
              <a:t>Jesus’ mission, but Isaiah proclaimed </a:t>
            </a:r>
            <a:endParaRPr lang="en-US" sz="3600" dirty="0" smtClean="0"/>
          </a:p>
          <a:p>
            <a:r>
              <a:rPr lang="en-US" sz="3600" dirty="0" smtClean="0"/>
              <a:t>that </a:t>
            </a:r>
            <a:r>
              <a:rPr lang="en-US" sz="3600" dirty="0"/>
              <a:t>Jesus was “a leader and commander </a:t>
            </a:r>
            <a:endParaRPr lang="en-US" sz="3600" dirty="0" smtClean="0"/>
          </a:p>
          <a:p>
            <a:r>
              <a:rPr lang="en-US" sz="3600" dirty="0" smtClean="0"/>
              <a:t>of </a:t>
            </a:r>
            <a:r>
              <a:rPr lang="en-US" sz="3600" dirty="0"/>
              <a:t>the peoples” and “over all nations.” </a:t>
            </a:r>
            <a:endParaRPr lang="en-US" sz="3600" dirty="0" smtClean="0"/>
          </a:p>
          <a:p>
            <a:r>
              <a:rPr lang="en-US" sz="3600" dirty="0" smtClean="0"/>
              <a:t>(</a:t>
            </a:r>
            <a:r>
              <a:rPr lang="en-US" sz="3600" dirty="0"/>
              <a:t>Isa. 55:4-5)</a:t>
            </a:r>
            <a:endParaRPr lang="en-US" dirty="0"/>
          </a:p>
        </p:txBody>
      </p:sp>
    </p:spTree>
    <p:extLst>
      <p:ext uri="{BB962C8B-B14F-4D97-AF65-F5344CB8AC3E}">
        <p14:creationId xmlns:p14="http://schemas.microsoft.com/office/powerpoint/2010/main" val="37524210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58869" y="2052241"/>
            <a:ext cx="5476949" cy="2308324"/>
          </a:xfrm>
          <a:prstGeom prst="rect">
            <a:avLst/>
          </a:prstGeom>
          <a:noFill/>
        </p:spPr>
        <p:txBody>
          <a:bodyPr wrap="none" rtlCol="0">
            <a:spAutoFit/>
          </a:bodyPr>
          <a:lstStyle/>
          <a:p>
            <a:r>
              <a:rPr lang="en-US" sz="3600" dirty="0"/>
              <a:t>God’s mission of </a:t>
            </a:r>
            <a:endParaRPr lang="en-US" sz="3600" dirty="0" smtClean="0"/>
          </a:p>
          <a:p>
            <a:r>
              <a:rPr lang="en-US" sz="3600" dirty="0" smtClean="0"/>
              <a:t>redemption </a:t>
            </a:r>
            <a:r>
              <a:rPr lang="en-US" sz="3600" dirty="0"/>
              <a:t>and restoration </a:t>
            </a:r>
            <a:endParaRPr lang="en-US" sz="3600" dirty="0" smtClean="0"/>
          </a:p>
          <a:p>
            <a:r>
              <a:rPr lang="en-US" sz="3600" dirty="0" smtClean="0"/>
              <a:t>through </a:t>
            </a:r>
            <a:r>
              <a:rPr lang="en-US" sz="3600" dirty="0"/>
              <a:t>Jesus was planned </a:t>
            </a:r>
            <a:endParaRPr lang="en-US" sz="3600" dirty="0" smtClean="0"/>
          </a:p>
          <a:p>
            <a:r>
              <a:rPr lang="en-US" sz="3600" dirty="0" smtClean="0"/>
              <a:t>in </a:t>
            </a:r>
            <a:r>
              <a:rPr lang="en-US" sz="3600" dirty="0"/>
              <a:t>the Old Testament.</a:t>
            </a:r>
            <a:endParaRPr lang="en-US" dirty="0"/>
          </a:p>
        </p:txBody>
      </p:sp>
    </p:spTree>
    <p:extLst>
      <p:ext uri="{BB962C8B-B14F-4D97-AF65-F5344CB8AC3E}">
        <p14:creationId xmlns:p14="http://schemas.microsoft.com/office/powerpoint/2010/main" val="90366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86359" y="1137841"/>
            <a:ext cx="7364388" cy="4524315"/>
          </a:xfrm>
          <a:prstGeom prst="rect">
            <a:avLst/>
          </a:prstGeom>
          <a:noFill/>
        </p:spPr>
        <p:txBody>
          <a:bodyPr wrap="none" rtlCol="0">
            <a:spAutoFit/>
          </a:bodyPr>
          <a:lstStyle/>
          <a:p>
            <a:r>
              <a:rPr lang="en-US" sz="3600" dirty="0"/>
              <a:t>Isaiah the prophet declared that </a:t>
            </a:r>
            <a:endParaRPr lang="en-US" sz="3600" dirty="0" smtClean="0"/>
          </a:p>
          <a:p>
            <a:r>
              <a:rPr lang="en-US" sz="3600" dirty="0" smtClean="0"/>
              <a:t>Jesus </a:t>
            </a:r>
            <a:r>
              <a:rPr lang="en-US" sz="3600" dirty="0"/>
              <a:t>Christ was called to His mission </a:t>
            </a:r>
            <a:endParaRPr lang="en-US" sz="3600" dirty="0" smtClean="0"/>
          </a:p>
          <a:p>
            <a:r>
              <a:rPr lang="en-US" sz="3600" dirty="0" smtClean="0"/>
              <a:t>from </a:t>
            </a:r>
            <a:r>
              <a:rPr lang="en-US" sz="3600" dirty="0"/>
              <a:t>the beginning of time, </a:t>
            </a:r>
            <a:endParaRPr lang="en-US" sz="3600" dirty="0" smtClean="0"/>
          </a:p>
          <a:p>
            <a:r>
              <a:rPr lang="en-US" sz="3600" dirty="0" smtClean="0"/>
              <a:t>“</a:t>
            </a:r>
            <a:r>
              <a:rPr lang="en-US" sz="3600" dirty="0"/>
              <a:t>Listen to me, you islands; hear this, </a:t>
            </a:r>
            <a:endParaRPr lang="en-US" sz="3600" dirty="0" smtClean="0"/>
          </a:p>
          <a:p>
            <a:r>
              <a:rPr lang="en-US" sz="3600" dirty="0" smtClean="0"/>
              <a:t>you </a:t>
            </a:r>
            <a:r>
              <a:rPr lang="en-US" sz="3600" dirty="0"/>
              <a:t>distant nations: Before I was born </a:t>
            </a:r>
            <a:endParaRPr lang="en-US" sz="3600" dirty="0" smtClean="0"/>
          </a:p>
          <a:p>
            <a:r>
              <a:rPr lang="en-US" sz="3600" dirty="0" smtClean="0"/>
              <a:t>the </a:t>
            </a:r>
            <a:r>
              <a:rPr lang="en-US" sz="3600" cap="small" dirty="0"/>
              <a:t>Lord</a:t>
            </a:r>
            <a:r>
              <a:rPr lang="en-US" sz="3600" dirty="0"/>
              <a:t> called me; from my birth </a:t>
            </a:r>
            <a:endParaRPr lang="en-US" sz="3600" dirty="0" smtClean="0"/>
          </a:p>
          <a:p>
            <a:r>
              <a:rPr lang="en-US" sz="3600" dirty="0" smtClean="0"/>
              <a:t>He </a:t>
            </a:r>
            <a:r>
              <a:rPr lang="en-US" sz="3600" dirty="0"/>
              <a:t>has made mention of my name.” </a:t>
            </a:r>
            <a:endParaRPr lang="en-US" sz="3600" dirty="0" smtClean="0"/>
          </a:p>
          <a:p>
            <a:r>
              <a:rPr lang="en-US" sz="3600" dirty="0" smtClean="0"/>
              <a:t>(</a:t>
            </a:r>
            <a:r>
              <a:rPr lang="en-US" sz="3600" dirty="0"/>
              <a:t>Isa. 49:1) </a:t>
            </a:r>
            <a:endParaRPr lang="en-US" dirty="0"/>
          </a:p>
        </p:txBody>
      </p:sp>
    </p:spTree>
    <p:extLst>
      <p:ext uri="{BB962C8B-B14F-4D97-AF65-F5344CB8AC3E}">
        <p14:creationId xmlns:p14="http://schemas.microsoft.com/office/powerpoint/2010/main" val="5149843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86359" y="1137841"/>
            <a:ext cx="6973256" cy="3416320"/>
          </a:xfrm>
          <a:prstGeom prst="rect">
            <a:avLst/>
          </a:prstGeom>
          <a:noFill/>
        </p:spPr>
        <p:txBody>
          <a:bodyPr wrap="none" rtlCol="0">
            <a:spAutoFit/>
          </a:bodyPr>
          <a:lstStyle/>
          <a:p>
            <a:r>
              <a:rPr lang="en-US" sz="3600" dirty="0"/>
              <a:t>The same message is repeated </a:t>
            </a:r>
            <a:endParaRPr lang="en-US" sz="3600" dirty="0" smtClean="0"/>
          </a:p>
          <a:p>
            <a:r>
              <a:rPr lang="en-US" sz="3600" dirty="0" smtClean="0"/>
              <a:t>in </a:t>
            </a:r>
            <a:r>
              <a:rPr lang="en-US" sz="3600" dirty="0"/>
              <a:t>the New Testament. </a:t>
            </a:r>
            <a:endParaRPr lang="en-US" sz="3600" dirty="0" smtClean="0"/>
          </a:p>
          <a:p>
            <a:r>
              <a:rPr lang="en-US" sz="3600" dirty="0" smtClean="0"/>
              <a:t>“</a:t>
            </a:r>
            <a:r>
              <a:rPr lang="en-US" sz="3600" dirty="0"/>
              <a:t>He was chosen before the creation </a:t>
            </a:r>
            <a:endParaRPr lang="en-US" sz="3600" dirty="0" smtClean="0"/>
          </a:p>
          <a:p>
            <a:r>
              <a:rPr lang="en-US" sz="3600" dirty="0" smtClean="0"/>
              <a:t>of </a:t>
            </a:r>
            <a:r>
              <a:rPr lang="en-US" sz="3600" dirty="0"/>
              <a:t>the world but was revealed </a:t>
            </a:r>
            <a:endParaRPr lang="en-US" sz="3600" dirty="0" smtClean="0"/>
          </a:p>
          <a:p>
            <a:r>
              <a:rPr lang="en-US" sz="3600" dirty="0" smtClean="0"/>
              <a:t>in </a:t>
            </a:r>
            <a:r>
              <a:rPr lang="en-US" sz="3600" dirty="0"/>
              <a:t>these last times for your sake.” </a:t>
            </a:r>
            <a:endParaRPr lang="en-US" sz="3600" dirty="0" smtClean="0"/>
          </a:p>
          <a:p>
            <a:r>
              <a:rPr lang="en-US" sz="3600" dirty="0" smtClean="0"/>
              <a:t>(</a:t>
            </a:r>
            <a:r>
              <a:rPr lang="en-US" sz="3600" dirty="0"/>
              <a:t>1 Peter 1:20) </a:t>
            </a:r>
            <a:endParaRPr lang="en-US" dirty="0"/>
          </a:p>
        </p:txBody>
      </p:sp>
    </p:spTree>
    <p:extLst>
      <p:ext uri="{BB962C8B-B14F-4D97-AF65-F5344CB8AC3E}">
        <p14:creationId xmlns:p14="http://schemas.microsoft.com/office/powerpoint/2010/main" val="10463304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57717" y="2654300"/>
            <a:ext cx="4828566" cy="923330"/>
          </a:xfrm>
          <a:prstGeom prst="rect">
            <a:avLst/>
          </a:prstGeom>
          <a:noFill/>
        </p:spPr>
        <p:txBody>
          <a:bodyPr wrap="none" rtlCol="0" anchor="ctr">
            <a:spAutoFit/>
          </a:bodyPr>
          <a:lstStyle/>
          <a:p>
            <a:pPr algn="ctr"/>
            <a:r>
              <a:rPr lang="en-US" sz="5400" dirty="0" smtClean="0">
                <a:solidFill>
                  <a:srgbClr val="2E471D"/>
                </a:solidFill>
                <a:latin typeface="Palatino Linotype" panose="02040502050505030304" pitchFamily="18" charset="0"/>
              </a:rPr>
              <a:t>Songs of Praise</a:t>
            </a:r>
            <a:endParaRPr lang="en-US" sz="5400" dirty="0">
              <a:solidFill>
                <a:srgbClr val="2E471D"/>
              </a:solidFill>
              <a:latin typeface="Palatino Linotype" panose="0204050205050503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6787" y="3540337"/>
            <a:ext cx="5399327" cy="954611"/>
          </a:xfrm>
          <a:prstGeom prst="rect">
            <a:avLst/>
          </a:prstGeom>
        </p:spPr>
      </p:pic>
    </p:spTree>
    <p:extLst>
      <p:ext uri="{BB962C8B-B14F-4D97-AF65-F5344CB8AC3E}">
        <p14:creationId xmlns:p14="http://schemas.microsoft.com/office/powerpoint/2010/main" val="170092135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27412" y="1374323"/>
            <a:ext cx="6856108" cy="2862322"/>
          </a:xfrm>
          <a:prstGeom prst="rect">
            <a:avLst/>
          </a:prstGeom>
          <a:noFill/>
        </p:spPr>
        <p:txBody>
          <a:bodyPr wrap="none" rtlCol="0">
            <a:spAutoFit/>
          </a:bodyPr>
          <a:lstStyle/>
          <a:p>
            <a:r>
              <a:rPr lang="en-US" sz="3600" dirty="0"/>
              <a:t>In the Gospel of John, </a:t>
            </a:r>
            <a:endParaRPr lang="en-US" sz="3600" dirty="0" smtClean="0"/>
          </a:p>
          <a:p>
            <a:r>
              <a:rPr lang="en-US" sz="3600" dirty="0" smtClean="0"/>
              <a:t>there </a:t>
            </a:r>
            <a:r>
              <a:rPr lang="en-US" sz="3600" dirty="0"/>
              <a:t>are several times </a:t>
            </a:r>
            <a:endParaRPr lang="en-US" sz="3600" dirty="0" smtClean="0"/>
          </a:p>
          <a:p>
            <a:r>
              <a:rPr lang="en-US" sz="3600" dirty="0" smtClean="0"/>
              <a:t>where </a:t>
            </a:r>
            <a:r>
              <a:rPr lang="en-US" sz="3600" dirty="0"/>
              <a:t>Jesus told the people </a:t>
            </a:r>
            <a:endParaRPr lang="en-US" sz="3600" dirty="0" smtClean="0"/>
          </a:p>
          <a:p>
            <a:r>
              <a:rPr lang="en-US" sz="3600" dirty="0" smtClean="0"/>
              <a:t>that </a:t>
            </a:r>
            <a:r>
              <a:rPr lang="en-US" sz="3600" dirty="0"/>
              <a:t>God </a:t>
            </a:r>
            <a:r>
              <a:rPr lang="en-US" sz="3600" dirty="0" smtClean="0"/>
              <a:t>had </a:t>
            </a:r>
            <a:r>
              <a:rPr lang="en-US" sz="3600" dirty="0"/>
              <a:t>sent Him to the earth </a:t>
            </a:r>
            <a:endParaRPr lang="en-US" sz="3600" dirty="0" smtClean="0"/>
          </a:p>
          <a:p>
            <a:r>
              <a:rPr lang="en-US" sz="3600" dirty="0" smtClean="0"/>
              <a:t>(</a:t>
            </a:r>
            <a:r>
              <a:rPr lang="en-US" sz="3600" dirty="0"/>
              <a:t>John 7:28-29).</a:t>
            </a:r>
            <a:endParaRPr lang="en-US" dirty="0"/>
          </a:p>
        </p:txBody>
      </p:sp>
    </p:spTree>
    <p:extLst>
      <p:ext uri="{BB962C8B-B14F-4D97-AF65-F5344CB8AC3E}">
        <p14:creationId xmlns:p14="http://schemas.microsoft.com/office/powerpoint/2010/main" val="23600024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27412" y="1374323"/>
            <a:ext cx="6771405" cy="2308324"/>
          </a:xfrm>
          <a:prstGeom prst="rect">
            <a:avLst/>
          </a:prstGeom>
          <a:noFill/>
        </p:spPr>
        <p:txBody>
          <a:bodyPr wrap="none" rtlCol="0">
            <a:spAutoFit/>
          </a:bodyPr>
          <a:lstStyle/>
          <a:p>
            <a:r>
              <a:rPr lang="en-US" sz="3600" dirty="0"/>
              <a:t>Jesus expressed that He was </a:t>
            </a:r>
            <a:endParaRPr lang="en-US" sz="3600" dirty="0" smtClean="0"/>
          </a:p>
          <a:p>
            <a:r>
              <a:rPr lang="en-US" sz="3600" dirty="0" smtClean="0"/>
              <a:t>sent </a:t>
            </a:r>
            <a:r>
              <a:rPr lang="en-US" sz="3600" dirty="0"/>
              <a:t>to the earth by the Father, </a:t>
            </a:r>
            <a:endParaRPr lang="en-US" sz="3600" dirty="0" smtClean="0"/>
          </a:p>
          <a:p>
            <a:r>
              <a:rPr lang="en-US" sz="3600" dirty="0" smtClean="0"/>
              <a:t>but </a:t>
            </a:r>
            <a:r>
              <a:rPr lang="en-US" sz="3600" dirty="0"/>
              <a:t>He also emphasized that </a:t>
            </a:r>
            <a:endParaRPr lang="en-US" sz="3600" dirty="0" smtClean="0"/>
          </a:p>
          <a:p>
            <a:r>
              <a:rPr lang="en-US" sz="3600" dirty="0" smtClean="0"/>
              <a:t>He </a:t>
            </a:r>
            <a:r>
              <a:rPr lang="en-US" sz="3600" dirty="0"/>
              <a:t>was here to do the Father’s will.</a:t>
            </a:r>
          </a:p>
        </p:txBody>
      </p:sp>
    </p:spTree>
    <p:extLst>
      <p:ext uri="{BB962C8B-B14F-4D97-AF65-F5344CB8AC3E}">
        <p14:creationId xmlns:p14="http://schemas.microsoft.com/office/powerpoint/2010/main" val="22901840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7150" y="1263965"/>
            <a:ext cx="7681013" cy="3970318"/>
          </a:xfrm>
          <a:prstGeom prst="rect">
            <a:avLst/>
          </a:prstGeom>
          <a:noFill/>
        </p:spPr>
        <p:txBody>
          <a:bodyPr wrap="none" rtlCol="0">
            <a:spAutoFit/>
          </a:bodyPr>
          <a:lstStyle/>
          <a:p>
            <a:r>
              <a:rPr lang="en-US" sz="3600" dirty="0"/>
              <a:t>One item of criteria for the direction </a:t>
            </a:r>
            <a:endParaRPr lang="en-US" sz="3600" dirty="0" smtClean="0"/>
          </a:p>
          <a:p>
            <a:r>
              <a:rPr lang="en-US" sz="3600" dirty="0" smtClean="0"/>
              <a:t>of </a:t>
            </a:r>
            <a:r>
              <a:rPr lang="en-US" sz="3600" dirty="0"/>
              <a:t>Jesus Christ’s mission was </a:t>
            </a:r>
            <a:endParaRPr lang="en-US" sz="3600" dirty="0" smtClean="0"/>
          </a:p>
          <a:p>
            <a:r>
              <a:rPr lang="en-US" sz="3600" dirty="0" smtClean="0"/>
              <a:t>obedience </a:t>
            </a:r>
            <a:r>
              <a:rPr lang="en-US" sz="3600" dirty="0"/>
              <a:t>to His Father’s will. </a:t>
            </a:r>
            <a:endParaRPr lang="en-US" sz="3600" dirty="0" smtClean="0"/>
          </a:p>
          <a:p>
            <a:r>
              <a:rPr lang="en-US" sz="3600" dirty="0" smtClean="0"/>
              <a:t>Jesus </a:t>
            </a:r>
            <a:r>
              <a:rPr lang="en-US" sz="3600" dirty="0"/>
              <a:t>said, “For I have come down </a:t>
            </a:r>
            <a:endParaRPr lang="en-US" sz="3600" dirty="0" smtClean="0"/>
          </a:p>
          <a:p>
            <a:r>
              <a:rPr lang="en-US" sz="3600" dirty="0" smtClean="0"/>
              <a:t>from </a:t>
            </a:r>
            <a:r>
              <a:rPr lang="en-US" sz="3600" dirty="0"/>
              <a:t>heaven not to do My will </a:t>
            </a:r>
            <a:endParaRPr lang="en-US" sz="3600" dirty="0" smtClean="0"/>
          </a:p>
          <a:p>
            <a:r>
              <a:rPr lang="en-US" sz="3600" dirty="0" smtClean="0"/>
              <a:t>but </a:t>
            </a:r>
            <a:r>
              <a:rPr lang="en-US" sz="3600" dirty="0"/>
              <a:t>to do the will of Him who sent Me.” </a:t>
            </a:r>
            <a:endParaRPr lang="en-US" sz="3600" dirty="0" smtClean="0"/>
          </a:p>
          <a:p>
            <a:r>
              <a:rPr lang="en-US" sz="3600" dirty="0" smtClean="0"/>
              <a:t>(</a:t>
            </a:r>
            <a:r>
              <a:rPr lang="en-US" sz="3600" dirty="0"/>
              <a:t>John 6:38) </a:t>
            </a:r>
          </a:p>
        </p:txBody>
      </p:sp>
    </p:spTree>
    <p:extLst>
      <p:ext uri="{BB962C8B-B14F-4D97-AF65-F5344CB8AC3E}">
        <p14:creationId xmlns:p14="http://schemas.microsoft.com/office/powerpoint/2010/main" val="279536537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62529" y="1626572"/>
            <a:ext cx="4780155" cy="2862322"/>
          </a:xfrm>
          <a:prstGeom prst="rect">
            <a:avLst/>
          </a:prstGeom>
          <a:noFill/>
        </p:spPr>
        <p:txBody>
          <a:bodyPr wrap="none" rtlCol="0">
            <a:spAutoFit/>
          </a:bodyPr>
          <a:lstStyle/>
          <a:p>
            <a:pPr algn="ctr"/>
            <a:r>
              <a:rPr lang="en-US" sz="3600" dirty="0"/>
              <a:t>Jesus’ visible </a:t>
            </a:r>
            <a:endParaRPr lang="en-US" sz="3600" dirty="0" smtClean="0"/>
          </a:p>
          <a:p>
            <a:pPr algn="ctr"/>
            <a:r>
              <a:rPr lang="en-US" sz="3600" dirty="0" smtClean="0"/>
              <a:t>obedience </a:t>
            </a:r>
            <a:r>
              <a:rPr lang="en-US" sz="3600" dirty="0"/>
              <a:t>to the Father </a:t>
            </a:r>
            <a:endParaRPr lang="en-US" sz="3600" dirty="0" smtClean="0"/>
          </a:p>
          <a:p>
            <a:pPr algn="ctr"/>
            <a:r>
              <a:rPr lang="en-US" sz="3600" dirty="0" smtClean="0"/>
              <a:t>was </a:t>
            </a:r>
            <a:r>
              <a:rPr lang="en-US" sz="3600" dirty="0"/>
              <a:t>a parallel to </a:t>
            </a:r>
            <a:endParaRPr lang="en-US" sz="3600" dirty="0" smtClean="0"/>
          </a:p>
          <a:p>
            <a:pPr algn="ctr"/>
            <a:r>
              <a:rPr lang="en-US" sz="3600" dirty="0" smtClean="0"/>
              <a:t>His </a:t>
            </a:r>
            <a:r>
              <a:rPr lang="en-US" sz="3600" dirty="0"/>
              <a:t>love of the Father </a:t>
            </a:r>
            <a:endParaRPr lang="en-US" sz="3600" dirty="0" smtClean="0"/>
          </a:p>
          <a:p>
            <a:pPr algn="ctr"/>
            <a:r>
              <a:rPr lang="en-US" sz="3600" dirty="0" smtClean="0"/>
              <a:t>(</a:t>
            </a:r>
            <a:r>
              <a:rPr lang="en-US" sz="3600" dirty="0"/>
              <a:t>John 14:31). </a:t>
            </a:r>
          </a:p>
        </p:txBody>
      </p:sp>
    </p:spTree>
    <p:extLst>
      <p:ext uri="{BB962C8B-B14F-4D97-AF65-F5344CB8AC3E}">
        <p14:creationId xmlns:p14="http://schemas.microsoft.com/office/powerpoint/2010/main" val="23246910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4543" y="1263965"/>
            <a:ext cx="8347991" cy="3416320"/>
          </a:xfrm>
          <a:prstGeom prst="rect">
            <a:avLst/>
          </a:prstGeom>
          <a:noFill/>
        </p:spPr>
        <p:txBody>
          <a:bodyPr wrap="none" rtlCol="0">
            <a:spAutoFit/>
          </a:bodyPr>
          <a:lstStyle/>
          <a:p>
            <a:pPr algn="ctr"/>
            <a:r>
              <a:rPr lang="en-US" sz="3600" dirty="0"/>
              <a:t>In the garden as Jesus was praying </a:t>
            </a:r>
            <a:endParaRPr lang="en-US" sz="3600" dirty="0" smtClean="0"/>
          </a:p>
          <a:p>
            <a:pPr algn="ctr"/>
            <a:r>
              <a:rPr lang="en-US" sz="3600" dirty="0" smtClean="0"/>
              <a:t>and </a:t>
            </a:r>
            <a:r>
              <a:rPr lang="en-US" sz="3600" dirty="0"/>
              <a:t>the soldiers were coming to arrest Him </a:t>
            </a:r>
            <a:endParaRPr lang="en-US" sz="3600" dirty="0" smtClean="0"/>
          </a:p>
          <a:p>
            <a:pPr algn="ctr"/>
            <a:r>
              <a:rPr lang="en-US" sz="3600" dirty="0" smtClean="0"/>
              <a:t>Jesus </a:t>
            </a:r>
            <a:r>
              <a:rPr lang="en-US" sz="3600" dirty="0"/>
              <a:t>said, “My Father, if it is possible, </a:t>
            </a:r>
            <a:endParaRPr lang="en-US" sz="3600" dirty="0" smtClean="0"/>
          </a:p>
          <a:p>
            <a:pPr algn="ctr"/>
            <a:r>
              <a:rPr lang="en-US" sz="3600" dirty="0" smtClean="0"/>
              <a:t>may </a:t>
            </a:r>
            <a:r>
              <a:rPr lang="en-US" sz="3600" dirty="0"/>
              <a:t>this cup be taken from Me. </a:t>
            </a:r>
            <a:endParaRPr lang="en-US" sz="3600" dirty="0" smtClean="0"/>
          </a:p>
          <a:p>
            <a:pPr algn="ctr"/>
            <a:r>
              <a:rPr lang="en-US" sz="3600" b="1" dirty="0" smtClean="0"/>
              <a:t>Yet </a:t>
            </a:r>
            <a:r>
              <a:rPr lang="en-US" sz="3600" b="1" dirty="0"/>
              <a:t>not as I will, but as You will.” </a:t>
            </a:r>
            <a:endParaRPr lang="en-US" sz="3600" b="1" dirty="0" smtClean="0"/>
          </a:p>
          <a:p>
            <a:pPr algn="ctr"/>
            <a:r>
              <a:rPr lang="en-US" sz="3600" dirty="0" smtClean="0"/>
              <a:t>(</a:t>
            </a:r>
            <a:r>
              <a:rPr lang="en-US" sz="3600" dirty="0"/>
              <a:t>Matt. 26:39)</a:t>
            </a:r>
          </a:p>
        </p:txBody>
      </p:sp>
    </p:spTree>
    <p:extLst>
      <p:ext uri="{BB962C8B-B14F-4D97-AF65-F5344CB8AC3E}">
        <p14:creationId xmlns:p14="http://schemas.microsoft.com/office/powerpoint/2010/main" val="393966867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41357" y="1200903"/>
            <a:ext cx="4314386" cy="3970318"/>
          </a:xfrm>
          <a:prstGeom prst="rect">
            <a:avLst/>
          </a:prstGeom>
          <a:noFill/>
        </p:spPr>
        <p:txBody>
          <a:bodyPr wrap="none" rtlCol="0">
            <a:spAutoFit/>
          </a:bodyPr>
          <a:lstStyle/>
          <a:p>
            <a:pPr algn="ctr"/>
            <a:r>
              <a:rPr lang="en-US" sz="3600" dirty="0" smtClean="0"/>
              <a:t>Remember that Jesus </a:t>
            </a:r>
          </a:p>
          <a:p>
            <a:pPr algn="ctr"/>
            <a:r>
              <a:rPr lang="en-US" sz="3600" dirty="0" smtClean="0"/>
              <a:t>is the living example </a:t>
            </a:r>
          </a:p>
          <a:p>
            <a:pPr algn="ctr"/>
            <a:r>
              <a:rPr lang="en-US" sz="3600" dirty="0" smtClean="0"/>
              <a:t>that we are to follow.</a:t>
            </a:r>
          </a:p>
          <a:p>
            <a:pPr algn="ctr"/>
            <a:r>
              <a:rPr lang="en-US" sz="3600" dirty="0" smtClean="0"/>
              <a:t> </a:t>
            </a:r>
          </a:p>
          <a:p>
            <a:pPr algn="ctr"/>
            <a:r>
              <a:rPr lang="en-US" sz="3600" dirty="0" smtClean="0"/>
              <a:t>That is why </a:t>
            </a:r>
          </a:p>
          <a:p>
            <a:pPr algn="ctr"/>
            <a:r>
              <a:rPr lang="en-US" sz="3600" dirty="0" smtClean="0"/>
              <a:t>we are to be known</a:t>
            </a:r>
          </a:p>
          <a:p>
            <a:pPr algn="ctr"/>
            <a:r>
              <a:rPr lang="en-US" sz="3600" dirty="0" smtClean="0"/>
              <a:t>as Jesus’ followers.</a:t>
            </a:r>
            <a:endParaRPr lang="en-US" sz="3600" dirty="0"/>
          </a:p>
        </p:txBody>
      </p:sp>
    </p:spTree>
    <p:extLst>
      <p:ext uri="{BB962C8B-B14F-4D97-AF65-F5344CB8AC3E}">
        <p14:creationId xmlns:p14="http://schemas.microsoft.com/office/powerpoint/2010/main" val="16092929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58426" y="1153607"/>
            <a:ext cx="6322628" cy="4524315"/>
          </a:xfrm>
          <a:prstGeom prst="rect">
            <a:avLst/>
          </a:prstGeom>
          <a:noFill/>
        </p:spPr>
        <p:txBody>
          <a:bodyPr wrap="none" rtlCol="0">
            <a:spAutoFit/>
          </a:bodyPr>
          <a:lstStyle/>
          <a:p>
            <a:pPr algn="ctr"/>
            <a:r>
              <a:rPr lang="en-US" sz="3600" dirty="0" smtClean="0"/>
              <a:t>Jesus is the living example </a:t>
            </a:r>
          </a:p>
          <a:p>
            <a:pPr algn="ctr"/>
            <a:r>
              <a:rPr lang="en-US" sz="3600" dirty="0"/>
              <a:t>o</a:t>
            </a:r>
            <a:r>
              <a:rPr lang="en-US" sz="3600" dirty="0" smtClean="0"/>
              <a:t>f obedience to the Father’s will.</a:t>
            </a:r>
          </a:p>
          <a:p>
            <a:pPr algn="ctr"/>
            <a:endParaRPr lang="en-US" sz="3600" dirty="0"/>
          </a:p>
          <a:p>
            <a:pPr algn="ctr"/>
            <a:r>
              <a:rPr lang="en-US" sz="3600" dirty="0" smtClean="0"/>
              <a:t>How are you doing following</a:t>
            </a:r>
          </a:p>
          <a:p>
            <a:pPr algn="ctr"/>
            <a:r>
              <a:rPr lang="en-US" sz="3600" dirty="0" smtClean="0"/>
              <a:t>Jesus’ example of obedience?</a:t>
            </a:r>
          </a:p>
          <a:p>
            <a:pPr algn="ctr"/>
            <a:endParaRPr lang="en-US" sz="3600" dirty="0"/>
          </a:p>
          <a:p>
            <a:pPr algn="ctr"/>
            <a:r>
              <a:rPr lang="en-US" sz="3600" dirty="0" smtClean="0"/>
              <a:t>Do you desire to know and obey </a:t>
            </a:r>
          </a:p>
          <a:p>
            <a:pPr algn="ctr"/>
            <a:r>
              <a:rPr lang="en-US" sz="3600" dirty="0" smtClean="0"/>
              <a:t>the Father’s will?</a:t>
            </a:r>
            <a:endParaRPr lang="en-US" sz="3600" dirty="0"/>
          </a:p>
        </p:txBody>
      </p:sp>
    </p:spTree>
    <p:extLst>
      <p:ext uri="{BB962C8B-B14F-4D97-AF65-F5344CB8AC3E}">
        <p14:creationId xmlns:p14="http://schemas.microsoft.com/office/powerpoint/2010/main" val="37355151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58032" y="2068006"/>
            <a:ext cx="5218865" cy="2308324"/>
          </a:xfrm>
          <a:prstGeom prst="rect">
            <a:avLst/>
          </a:prstGeom>
          <a:noFill/>
        </p:spPr>
        <p:txBody>
          <a:bodyPr wrap="none" rtlCol="0">
            <a:spAutoFit/>
          </a:bodyPr>
          <a:lstStyle/>
          <a:p>
            <a:r>
              <a:rPr lang="en-US" sz="3600" dirty="0"/>
              <a:t>The second criteria for the </a:t>
            </a:r>
            <a:endParaRPr lang="en-US" sz="3600" dirty="0" smtClean="0"/>
          </a:p>
          <a:p>
            <a:r>
              <a:rPr lang="en-US" sz="3600" dirty="0" smtClean="0"/>
              <a:t>direction of </a:t>
            </a:r>
            <a:r>
              <a:rPr lang="en-US" sz="3600" dirty="0"/>
              <a:t>Jesus’ mission </a:t>
            </a:r>
            <a:endParaRPr lang="en-US" sz="3600" dirty="0" smtClean="0"/>
          </a:p>
          <a:p>
            <a:r>
              <a:rPr lang="en-US" sz="3600" dirty="0" smtClean="0"/>
              <a:t>was </a:t>
            </a:r>
            <a:r>
              <a:rPr lang="en-US" sz="3600" dirty="0"/>
              <a:t>the fulfillment </a:t>
            </a:r>
            <a:r>
              <a:rPr lang="en-US" sz="3600" dirty="0" smtClean="0"/>
              <a:t>of </a:t>
            </a:r>
            <a:r>
              <a:rPr lang="en-US" sz="3600" dirty="0"/>
              <a:t>the </a:t>
            </a:r>
            <a:endParaRPr lang="en-US" sz="3600" dirty="0" smtClean="0"/>
          </a:p>
          <a:p>
            <a:r>
              <a:rPr lang="en-US" sz="3600" dirty="0" smtClean="0"/>
              <a:t>Law </a:t>
            </a:r>
            <a:r>
              <a:rPr lang="en-US" sz="3600" dirty="0"/>
              <a:t>and the Prophets. </a:t>
            </a:r>
          </a:p>
        </p:txBody>
      </p:sp>
    </p:spTree>
    <p:extLst>
      <p:ext uri="{BB962C8B-B14F-4D97-AF65-F5344CB8AC3E}">
        <p14:creationId xmlns:p14="http://schemas.microsoft.com/office/powerpoint/2010/main" val="316899283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4708" y="1626572"/>
            <a:ext cx="6531788" cy="2862322"/>
          </a:xfrm>
          <a:prstGeom prst="rect">
            <a:avLst/>
          </a:prstGeom>
          <a:noFill/>
        </p:spPr>
        <p:txBody>
          <a:bodyPr wrap="none" rtlCol="0">
            <a:spAutoFit/>
          </a:bodyPr>
          <a:lstStyle/>
          <a:p>
            <a:r>
              <a:rPr lang="en-US" sz="3600" dirty="0"/>
              <a:t>Matthew recorded Jesus’ words, </a:t>
            </a:r>
            <a:endParaRPr lang="en-US" sz="3600" dirty="0" smtClean="0"/>
          </a:p>
          <a:p>
            <a:r>
              <a:rPr lang="en-US" sz="3600" dirty="0" smtClean="0"/>
              <a:t>“</a:t>
            </a:r>
            <a:r>
              <a:rPr lang="en-US" sz="3600" dirty="0"/>
              <a:t>Do not think that I have come to </a:t>
            </a:r>
            <a:endParaRPr lang="en-US" sz="3600" dirty="0" smtClean="0"/>
          </a:p>
          <a:p>
            <a:r>
              <a:rPr lang="en-US" sz="3600" dirty="0" smtClean="0"/>
              <a:t>abolish </a:t>
            </a:r>
            <a:r>
              <a:rPr lang="en-US" sz="3600" dirty="0"/>
              <a:t>the Law or the Prophets; </a:t>
            </a:r>
            <a:endParaRPr lang="en-US" sz="3600" dirty="0" smtClean="0"/>
          </a:p>
          <a:p>
            <a:r>
              <a:rPr lang="en-US" sz="3600" dirty="0" smtClean="0"/>
              <a:t>I </a:t>
            </a:r>
            <a:r>
              <a:rPr lang="en-US" sz="3600" dirty="0"/>
              <a:t>have not come to abolish them </a:t>
            </a:r>
            <a:endParaRPr lang="en-US" sz="3600" dirty="0" smtClean="0"/>
          </a:p>
          <a:p>
            <a:r>
              <a:rPr lang="en-US" sz="3600" dirty="0" smtClean="0"/>
              <a:t>but </a:t>
            </a:r>
            <a:r>
              <a:rPr lang="en-US" sz="3600" dirty="0"/>
              <a:t>to fulfill them.” (Matt. 5:7)</a:t>
            </a:r>
          </a:p>
        </p:txBody>
      </p:sp>
    </p:spTree>
    <p:extLst>
      <p:ext uri="{BB962C8B-B14F-4D97-AF65-F5344CB8AC3E}">
        <p14:creationId xmlns:p14="http://schemas.microsoft.com/office/powerpoint/2010/main" val="120895196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3328" y="846179"/>
            <a:ext cx="8556958" cy="5632311"/>
          </a:xfrm>
          <a:prstGeom prst="rect">
            <a:avLst/>
          </a:prstGeom>
          <a:noFill/>
        </p:spPr>
        <p:txBody>
          <a:bodyPr wrap="none" rtlCol="0">
            <a:spAutoFit/>
          </a:bodyPr>
          <a:lstStyle/>
          <a:p>
            <a:r>
              <a:rPr lang="en-US" sz="3600" dirty="0"/>
              <a:t>Once Jesus returned to Galilee and </a:t>
            </a:r>
            <a:endParaRPr lang="en-US" sz="3600" dirty="0" smtClean="0"/>
          </a:p>
          <a:p>
            <a:r>
              <a:rPr lang="en-US" sz="3600" dirty="0" smtClean="0"/>
              <a:t>went </a:t>
            </a:r>
            <a:r>
              <a:rPr lang="en-US" sz="3600" dirty="0"/>
              <a:t>to the synagogue and He defined </a:t>
            </a:r>
            <a:endParaRPr lang="en-US" sz="3600" dirty="0" smtClean="0"/>
          </a:p>
          <a:p>
            <a:r>
              <a:rPr lang="en-US" sz="3600" dirty="0" smtClean="0"/>
              <a:t>His </a:t>
            </a:r>
            <a:r>
              <a:rPr lang="en-US" sz="3600" dirty="0"/>
              <a:t>mission by reading Isaiah, </a:t>
            </a:r>
            <a:endParaRPr lang="en-US" sz="3600" dirty="0" smtClean="0"/>
          </a:p>
          <a:p>
            <a:endParaRPr lang="en-US" sz="3600" dirty="0" smtClean="0"/>
          </a:p>
          <a:p>
            <a:r>
              <a:rPr lang="en-US" sz="3600" dirty="0" smtClean="0"/>
              <a:t>“. </a:t>
            </a:r>
            <a:r>
              <a:rPr lang="en-US" sz="3600" dirty="0"/>
              <a:t>. . to preach good news to the poor. </a:t>
            </a:r>
            <a:endParaRPr lang="en-US" sz="3600" dirty="0" smtClean="0"/>
          </a:p>
          <a:p>
            <a:r>
              <a:rPr lang="en-US" sz="3600" dirty="0" smtClean="0"/>
              <a:t>He </a:t>
            </a:r>
            <a:r>
              <a:rPr lang="en-US" sz="3600" dirty="0"/>
              <a:t>has sent me to proclaim freedom </a:t>
            </a:r>
            <a:endParaRPr lang="en-US" sz="3600" dirty="0" smtClean="0"/>
          </a:p>
          <a:p>
            <a:r>
              <a:rPr lang="en-US" sz="3600" dirty="0" smtClean="0"/>
              <a:t>for </a:t>
            </a:r>
            <a:r>
              <a:rPr lang="en-US" sz="3600" dirty="0"/>
              <a:t>the prisoners and recovery of </a:t>
            </a:r>
            <a:endParaRPr lang="en-US" sz="3600" dirty="0" smtClean="0"/>
          </a:p>
          <a:p>
            <a:r>
              <a:rPr lang="en-US" sz="3600" dirty="0" smtClean="0"/>
              <a:t>sight </a:t>
            </a:r>
            <a:r>
              <a:rPr lang="en-US" sz="3600" dirty="0"/>
              <a:t>for the blind, to release the oppressed, </a:t>
            </a:r>
            <a:endParaRPr lang="en-US" sz="3600" dirty="0" smtClean="0"/>
          </a:p>
          <a:p>
            <a:r>
              <a:rPr lang="en-US" sz="3600" dirty="0" smtClean="0"/>
              <a:t>to </a:t>
            </a:r>
            <a:r>
              <a:rPr lang="en-US" sz="3600" dirty="0"/>
              <a:t>proclaim the year of the Lord’s favor.” </a:t>
            </a:r>
            <a:endParaRPr lang="en-US" sz="3600" dirty="0" smtClean="0"/>
          </a:p>
          <a:p>
            <a:r>
              <a:rPr lang="en-US" sz="3600" dirty="0" smtClean="0"/>
              <a:t>(</a:t>
            </a:r>
            <a:r>
              <a:rPr lang="en-US" sz="3600" dirty="0"/>
              <a:t>Isa. 4:18-19) </a:t>
            </a:r>
          </a:p>
        </p:txBody>
      </p:sp>
    </p:spTree>
    <p:extLst>
      <p:ext uri="{BB962C8B-B14F-4D97-AF65-F5344CB8AC3E}">
        <p14:creationId xmlns:p14="http://schemas.microsoft.com/office/powerpoint/2010/main" val="29146852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6439" y="2840756"/>
            <a:ext cx="8341451" cy="830997"/>
          </a:xfrm>
          <a:prstGeom prst="rect">
            <a:avLst/>
          </a:prstGeom>
          <a:noFill/>
        </p:spPr>
        <p:txBody>
          <a:bodyPr wrap="none" rtlCol="0">
            <a:spAutoFit/>
          </a:bodyPr>
          <a:lstStyle/>
          <a:p>
            <a:r>
              <a:rPr lang="en-US" sz="4800" dirty="0" smtClean="0">
                <a:solidFill>
                  <a:srgbClr val="2E471D"/>
                </a:solidFill>
                <a:latin typeface="Palatino Linotype" panose="02040502050505030304" pitchFamily="18" charset="0"/>
              </a:rPr>
              <a:t>A Mighty Fortress Is Our God</a:t>
            </a:r>
            <a:endParaRPr lang="en-US" sz="4800" dirty="0">
              <a:solidFill>
                <a:srgbClr val="2E471D"/>
              </a:solidFill>
              <a:latin typeface="Palatino Linotype" panose="02040502050505030304" pitchFamily="18" charset="0"/>
            </a:endParaRPr>
          </a:p>
        </p:txBody>
      </p:sp>
    </p:spTree>
    <p:extLst>
      <p:ext uri="{BB962C8B-B14F-4D97-AF65-F5344CB8AC3E}">
        <p14:creationId xmlns:p14="http://schemas.microsoft.com/office/powerpoint/2010/main" val="207082869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59175" y="1918234"/>
            <a:ext cx="3162212" cy="1754326"/>
          </a:xfrm>
          <a:prstGeom prst="rect">
            <a:avLst/>
          </a:prstGeom>
          <a:noFill/>
        </p:spPr>
        <p:txBody>
          <a:bodyPr wrap="none" rtlCol="0">
            <a:spAutoFit/>
          </a:bodyPr>
          <a:lstStyle/>
          <a:p>
            <a:pPr algn="ctr"/>
            <a:r>
              <a:rPr lang="en-US" sz="3600" b="1" dirty="0" smtClean="0"/>
              <a:t>Jesus fulfilled </a:t>
            </a:r>
          </a:p>
          <a:p>
            <a:pPr algn="ctr"/>
            <a:r>
              <a:rPr lang="en-US" sz="3600" b="1" dirty="0" smtClean="0"/>
              <a:t>the law and </a:t>
            </a:r>
          </a:p>
          <a:p>
            <a:pPr algn="ctr"/>
            <a:r>
              <a:rPr lang="en-US" sz="3600" b="1" dirty="0" smtClean="0"/>
              <a:t>the prophecies.</a:t>
            </a:r>
            <a:endParaRPr lang="en-US" sz="3600" b="1" dirty="0"/>
          </a:p>
        </p:txBody>
      </p:sp>
    </p:spTree>
    <p:extLst>
      <p:ext uri="{BB962C8B-B14F-4D97-AF65-F5344CB8AC3E}">
        <p14:creationId xmlns:p14="http://schemas.microsoft.com/office/powerpoint/2010/main" val="163660111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55450" y="2212147"/>
            <a:ext cx="6205801" cy="1754326"/>
          </a:xfrm>
          <a:prstGeom prst="rect">
            <a:avLst/>
          </a:prstGeom>
          <a:noFill/>
        </p:spPr>
        <p:txBody>
          <a:bodyPr wrap="none" rtlCol="0">
            <a:spAutoFit/>
          </a:bodyPr>
          <a:lstStyle/>
          <a:p>
            <a:r>
              <a:rPr lang="en-US" sz="3600" dirty="0"/>
              <a:t>Other aspects of Jesus’ ministry </a:t>
            </a:r>
            <a:endParaRPr lang="en-US" sz="3600" dirty="0" smtClean="0"/>
          </a:p>
          <a:p>
            <a:r>
              <a:rPr lang="en-US" sz="3600" dirty="0" smtClean="0"/>
              <a:t>are </a:t>
            </a:r>
            <a:r>
              <a:rPr lang="en-US" sz="3600" dirty="0"/>
              <a:t>those </a:t>
            </a:r>
            <a:r>
              <a:rPr lang="en-US" sz="3600" dirty="0" smtClean="0"/>
              <a:t>that </a:t>
            </a:r>
            <a:r>
              <a:rPr lang="en-US" sz="3600" dirty="0"/>
              <a:t>were carried </a:t>
            </a:r>
            <a:endParaRPr lang="en-US" sz="3600" dirty="0" smtClean="0"/>
          </a:p>
          <a:p>
            <a:r>
              <a:rPr lang="en-US" sz="3600" dirty="0" smtClean="0"/>
              <a:t>on </a:t>
            </a:r>
            <a:r>
              <a:rPr lang="en-US" sz="3600" dirty="0"/>
              <a:t>even after </a:t>
            </a:r>
            <a:r>
              <a:rPr lang="en-US" sz="3600" dirty="0" smtClean="0"/>
              <a:t>Jesus</a:t>
            </a:r>
            <a:r>
              <a:rPr lang="en-US" sz="3600" dirty="0"/>
              <a:t>’ ascension. </a:t>
            </a:r>
          </a:p>
        </p:txBody>
      </p:sp>
    </p:spTree>
    <p:extLst>
      <p:ext uri="{BB962C8B-B14F-4D97-AF65-F5344CB8AC3E}">
        <p14:creationId xmlns:p14="http://schemas.microsoft.com/office/powerpoint/2010/main" val="290551305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28870" y="1045500"/>
            <a:ext cx="6084871" cy="4524315"/>
          </a:xfrm>
          <a:prstGeom prst="rect">
            <a:avLst/>
          </a:prstGeom>
          <a:noFill/>
        </p:spPr>
        <p:txBody>
          <a:bodyPr wrap="none" rtlCol="0">
            <a:spAutoFit/>
          </a:bodyPr>
          <a:lstStyle/>
          <a:p>
            <a:r>
              <a:rPr lang="en-US" sz="3600" dirty="0" smtClean="0"/>
              <a:t>Those </a:t>
            </a:r>
            <a:r>
              <a:rPr lang="en-US" sz="3600" dirty="0"/>
              <a:t>aspects were </a:t>
            </a:r>
            <a:endParaRPr lang="en-US" sz="3600" dirty="0" smtClean="0"/>
          </a:p>
          <a:p>
            <a:r>
              <a:rPr lang="en-US" sz="3600" dirty="0" smtClean="0"/>
              <a:t>calling </a:t>
            </a:r>
            <a:r>
              <a:rPr lang="en-US" sz="3600" dirty="0"/>
              <a:t>(Matt. 4:18-22), </a:t>
            </a:r>
            <a:endParaRPr lang="en-US" sz="3600" dirty="0" smtClean="0"/>
          </a:p>
          <a:p>
            <a:r>
              <a:rPr lang="en-US" sz="3600" dirty="0" smtClean="0"/>
              <a:t>commissioning </a:t>
            </a:r>
            <a:r>
              <a:rPr lang="en-US" sz="3600" dirty="0"/>
              <a:t>(Mark 3:13-19) </a:t>
            </a:r>
            <a:endParaRPr lang="en-US" sz="3600" dirty="0" smtClean="0"/>
          </a:p>
          <a:p>
            <a:r>
              <a:rPr lang="en-US" sz="3600" dirty="0" smtClean="0"/>
              <a:t>and </a:t>
            </a:r>
            <a:r>
              <a:rPr lang="en-US" sz="3600" dirty="0"/>
              <a:t>sending (Luke 10:1-23) </a:t>
            </a:r>
            <a:r>
              <a:rPr lang="en-US" sz="3600" dirty="0" smtClean="0"/>
              <a:t>out </a:t>
            </a:r>
          </a:p>
          <a:p>
            <a:r>
              <a:rPr lang="en-US" sz="3600" dirty="0" smtClean="0"/>
              <a:t>His </a:t>
            </a:r>
            <a:r>
              <a:rPr lang="en-US" sz="3600" dirty="0"/>
              <a:t>disciples so that they could </a:t>
            </a:r>
            <a:endParaRPr lang="en-US" sz="3600" dirty="0" smtClean="0"/>
          </a:p>
          <a:p>
            <a:r>
              <a:rPr lang="en-US" sz="3600" dirty="0" smtClean="0"/>
              <a:t>continue </a:t>
            </a:r>
            <a:r>
              <a:rPr lang="en-US" sz="3600" dirty="0"/>
              <a:t>the ministry that </a:t>
            </a:r>
            <a:endParaRPr lang="en-US" sz="3600" dirty="0" smtClean="0"/>
          </a:p>
          <a:p>
            <a:r>
              <a:rPr lang="en-US" sz="3600" dirty="0" smtClean="0"/>
              <a:t>He demonstrated </a:t>
            </a:r>
            <a:r>
              <a:rPr lang="en-US" sz="3600" dirty="0"/>
              <a:t>to them </a:t>
            </a:r>
            <a:endParaRPr lang="en-US" sz="3600" dirty="0" smtClean="0"/>
          </a:p>
          <a:p>
            <a:r>
              <a:rPr lang="en-US" sz="3600" dirty="0" smtClean="0"/>
              <a:t>during </a:t>
            </a:r>
            <a:r>
              <a:rPr lang="en-US" sz="3600" dirty="0"/>
              <a:t>His time </a:t>
            </a:r>
            <a:r>
              <a:rPr lang="en-US" sz="3600" dirty="0" smtClean="0"/>
              <a:t>on </a:t>
            </a:r>
            <a:r>
              <a:rPr lang="en-US" sz="3600" dirty="0"/>
              <a:t>earth. </a:t>
            </a:r>
          </a:p>
        </p:txBody>
      </p:sp>
    </p:spTree>
    <p:extLst>
      <p:ext uri="{BB962C8B-B14F-4D97-AF65-F5344CB8AC3E}">
        <p14:creationId xmlns:p14="http://schemas.microsoft.com/office/powerpoint/2010/main" val="310200409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69850" y="2101788"/>
            <a:ext cx="4689554" cy="1754326"/>
          </a:xfrm>
          <a:prstGeom prst="rect">
            <a:avLst/>
          </a:prstGeom>
          <a:noFill/>
        </p:spPr>
        <p:txBody>
          <a:bodyPr wrap="none" rtlCol="0">
            <a:spAutoFit/>
          </a:bodyPr>
          <a:lstStyle/>
          <a:p>
            <a:pPr algn="ctr"/>
            <a:r>
              <a:rPr lang="en-US" sz="3600" b="1" dirty="0" smtClean="0"/>
              <a:t>Jesus lived the example</a:t>
            </a:r>
          </a:p>
          <a:p>
            <a:pPr algn="ctr"/>
            <a:r>
              <a:rPr lang="en-US" sz="3600" b="1" dirty="0"/>
              <a:t>t</a:t>
            </a:r>
            <a:r>
              <a:rPr lang="en-US" sz="3600" b="1" dirty="0" smtClean="0"/>
              <a:t>hat he wanted </a:t>
            </a:r>
          </a:p>
          <a:p>
            <a:pPr algn="ctr"/>
            <a:r>
              <a:rPr lang="en-US" sz="3600" b="1" dirty="0" smtClean="0"/>
              <a:t>His disciples to follow.</a:t>
            </a:r>
            <a:endParaRPr lang="en-US" sz="3600" b="1" dirty="0"/>
          </a:p>
        </p:txBody>
      </p:sp>
    </p:spTree>
    <p:extLst>
      <p:ext uri="{BB962C8B-B14F-4D97-AF65-F5344CB8AC3E}">
        <p14:creationId xmlns:p14="http://schemas.microsoft.com/office/powerpoint/2010/main" val="340581699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81575" y="1549996"/>
            <a:ext cx="6089552" cy="2862322"/>
          </a:xfrm>
          <a:prstGeom prst="rect">
            <a:avLst/>
          </a:prstGeom>
          <a:noFill/>
        </p:spPr>
        <p:txBody>
          <a:bodyPr wrap="none" rtlCol="0">
            <a:spAutoFit/>
          </a:bodyPr>
          <a:lstStyle/>
          <a:p>
            <a:r>
              <a:rPr lang="en-US" sz="3600" dirty="0"/>
              <a:t>Jesus asked these twelve men </a:t>
            </a:r>
            <a:endParaRPr lang="en-US" sz="3600" dirty="0" smtClean="0"/>
          </a:p>
          <a:p>
            <a:r>
              <a:rPr lang="en-US" sz="3600" dirty="0" smtClean="0"/>
              <a:t>to </a:t>
            </a:r>
            <a:r>
              <a:rPr lang="en-US" sz="3600" dirty="0"/>
              <a:t>leave (their comfort zones) </a:t>
            </a:r>
            <a:endParaRPr lang="en-US" sz="3600" dirty="0" smtClean="0"/>
          </a:p>
          <a:p>
            <a:r>
              <a:rPr lang="en-US" sz="3600" dirty="0" smtClean="0"/>
              <a:t>and </a:t>
            </a:r>
            <a:r>
              <a:rPr lang="en-US" sz="3600" dirty="0"/>
              <a:t>follow Him. </a:t>
            </a:r>
            <a:endParaRPr lang="en-US" sz="3600" dirty="0" smtClean="0"/>
          </a:p>
          <a:p>
            <a:r>
              <a:rPr lang="en-US" sz="3600" dirty="0" smtClean="0"/>
              <a:t>Jesus </a:t>
            </a:r>
            <a:r>
              <a:rPr lang="en-US" sz="3600" dirty="0"/>
              <a:t>changed their lives, </a:t>
            </a:r>
            <a:endParaRPr lang="en-US" sz="3600" dirty="0" smtClean="0"/>
          </a:p>
          <a:p>
            <a:r>
              <a:rPr lang="en-US" sz="3600" dirty="0" smtClean="0"/>
              <a:t>and </a:t>
            </a:r>
            <a:r>
              <a:rPr lang="en-US" sz="3600" dirty="0"/>
              <a:t>they were never the same. </a:t>
            </a:r>
            <a:endParaRPr lang="en-US" sz="3600" dirty="0" smtClean="0"/>
          </a:p>
        </p:txBody>
      </p:sp>
    </p:spTree>
    <p:extLst>
      <p:ext uri="{BB962C8B-B14F-4D97-AF65-F5344CB8AC3E}">
        <p14:creationId xmlns:p14="http://schemas.microsoft.com/office/powerpoint/2010/main" val="413930565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41559" y="1770713"/>
            <a:ext cx="5573321" cy="1754326"/>
          </a:xfrm>
          <a:prstGeom prst="rect">
            <a:avLst/>
          </a:prstGeom>
          <a:noFill/>
        </p:spPr>
        <p:txBody>
          <a:bodyPr wrap="none" rtlCol="0">
            <a:spAutoFit/>
          </a:bodyPr>
          <a:lstStyle/>
          <a:p>
            <a:pPr algn="ctr"/>
            <a:r>
              <a:rPr lang="en-US" sz="3600" b="1" dirty="0" smtClean="0"/>
              <a:t>Each one of us </a:t>
            </a:r>
          </a:p>
          <a:p>
            <a:pPr algn="ctr"/>
            <a:r>
              <a:rPr lang="en-US" sz="3600" b="1" dirty="0" smtClean="0"/>
              <a:t>can be on a journey of faith </a:t>
            </a:r>
          </a:p>
          <a:p>
            <a:pPr algn="ctr"/>
            <a:r>
              <a:rPr lang="en-US" sz="3600" b="1" dirty="0" smtClean="0"/>
              <a:t>as a follower of Jesus Christ.</a:t>
            </a:r>
          </a:p>
        </p:txBody>
      </p:sp>
    </p:spTree>
    <p:extLst>
      <p:ext uri="{BB962C8B-B14F-4D97-AF65-F5344CB8AC3E}">
        <p14:creationId xmlns:p14="http://schemas.microsoft.com/office/powerpoint/2010/main" val="75089654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70903" y="1455403"/>
            <a:ext cx="5144101" cy="2308324"/>
          </a:xfrm>
          <a:prstGeom prst="rect">
            <a:avLst/>
          </a:prstGeom>
          <a:noFill/>
        </p:spPr>
        <p:txBody>
          <a:bodyPr wrap="none" rtlCol="0">
            <a:spAutoFit/>
          </a:bodyPr>
          <a:lstStyle/>
          <a:p>
            <a:pPr algn="ctr"/>
            <a:r>
              <a:rPr lang="en-US" sz="3600" dirty="0" smtClean="0"/>
              <a:t>Just </a:t>
            </a:r>
            <a:r>
              <a:rPr lang="en-US" sz="3600" dirty="0"/>
              <a:t>as Jesus was sent </a:t>
            </a:r>
            <a:endParaRPr lang="en-US" sz="3600" dirty="0" smtClean="0"/>
          </a:p>
          <a:p>
            <a:pPr algn="ctr"/>
            <a:r>
              <a:rPr lang="en-US" sz="3600" dirty="0" smtClean="0"/>
              <a:t>as </a:t>
            </a:r>
            <a:r>
              <a:rPr lang="en-US" sz="3600" dirty="0"/>
              <a:t>a witness </a:t>
            </a:r>
            <a:r>
              <a:rPr lang="en-US" sz="3600" dirty="0" smtClean="0"/>
              <a:t>of </a:t>
            </a:r>
            <a:r>
              <a:rPr lang="en-US" sz="3600" dirty="0"/>
              <a:t>the Father, </a:t>
            </a:r>
            <a:endParaRPr lang="en-US" sz="3600" dirty="0" smtClean="0"/>
          </a:p>
          <a:p>
            <a:pPr algn="ctr"/>
            <a:r>
              <a:rPr lang="en-US" sz="3600" dirty="0" smtClean="0"/>
              <a:t>He </a:t>
            </a:r>
            <a:r>
              <a:rPr lang="en-US" sz="3600" dirty="0"/>
              <a:t>sent out His disciples </a:t>
            </a:r>
            <a:endParaRPr lang="en-US" sz="3600" dirty="0" smtClean="0"/>
          </a:p>
          <a:p>
            <a:pPr algn="ctr"/>
            <a:r>
              <a:rPr lang="en-US" sz="3600" dirty="0" smtClean="0"/>
              <a:t>to </a:t>
            </a:r>
            <a:r>
              <a:rPr lang="en-US" sz="3600" dirty="0"/>
              <a:t>be His witness. </a:t>
            </a:r>
            <a:endParaRPr lang="en-US" sz="3600" dirty="0" smtClean="0"/>
          </a:p>
        </p:txBody>
      </p:sp>
    </p:spTree>
    <p:extLst>
      <p:ext uri="{BB962C8B-B14F-4D97-AF65-F5344CB8AC3E}">
        <p14:creationId xmlns:p14="http://schemas.microsoft.com/office/powerpoint/2010/main" val="43490099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2029" y="1833775"/>
            <a:ext cx="6521850" cy="1754326"/>
          </a:xfrm>
          <a:prstGeom prst="rect">
            <a:avLst/>
          </a:prstGeom>
          <a:noFill/>
        </p:spPr>
        <p:txBody>
          <a:bodyPr wrap="none" rtlCol="0">
            <a:spAutoFit/>
          </a:bodyPr>
          <a:lstStyle/>
          <a:p>
            <a:pPr algn="ctr"/>
            <a:r>
              <a:rPr lang="en-US" sz="3600" dirty="0" smtClean="0"/>
              <a:t>Jesus </a:t>
            </a:r>
            <a:r>
              <a:rPr lang="en-US" sz="3600" dirty="0"/>
              <a:t>made disciples </a:t>
            </a:r>
            <a:r>
              <a:rPr lang="en-US" sz="3600" dirty="0" smtClean="0"/>
              <a:t>and </a:t>
            </a:r>
            <a:r>
              <a:rPr lang="en-US" sz="3600" dirty="0"/>
              <a:t>likewise </a:t>
            </a:r>
            <a:endParaRPr lang="en-US" sz="3600" dirty="0" smtClean="0"/>
          </a:p>
          <a:p>
            <a:pPr algn="ctr"/>
            <a:r>
              <a:rPr lang="en-US" sz="3600" dirty="0" smtClean="0"/>
              <a:t>those </a:t>
            </a:r>
            <a:r>
              <a:rPr lang="en-US" sz="3600" dirty="0"/>
              <a:t>disciples have been </a:t>
            </a:r>
            <a:r>
              <a:rPr lang="en-US" sz="3600" dirty="0" smtClean="0"/>
              <a:t>told </a:t>
            </a:r>
            <a:r>
              <a:rPr lang="en-US" sz="3600" dirty="0"/>
              <a:t>to </a:t>
            </a:r>
            <a:endParaRPr lang="en-US" sz="3600" dirty="0" smtClean="0"/>
          </a:p>
          <a:p>
            <a:pPr algn="ctr"/>
            <a:r>
              <a:rPr lang="en-US" sz="3600" dirty="0" smtClean="0"/>
              <a:t>“</a:t>
            </a:r>
            <a:r>
              <a:rPr lang="en-US" sz="3600" dirty="0"/>
              <a:t>go and make disciples.”</a:t>
            </a:r>
          </a:p>
        </p:txBody>
      </p:sp>
    </p:spTree>
    <p:extLst>
      <p:ext uri="{BB962C8B-B14F-4D97-AF65-F5344CB8AC3E}">
        <p14:creationId xmlns:p14="http://schemas.microsoft.com/office/powerpoint/2010/main" val="54332447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22" y="763477"/>
            <a:ext cx="9144922" cy="5148591"/>
          </a:xfrm>
          <a:prstGeom prst="rect">
            <a:avLst/>
          </a:prstGeom>
        </p:spPr>
      </p:pic>
    </p:spTree>
    <p:extLst>
      <p:ext uri="{BB962C8B-B14F-4D97-AF65-F5344CB8AC3E}">
        <p14:creationId xmlns:p14="http://schemas.microsoft.com/office/powerpoint/2010/main" val="171405174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47712"/>
            <a:ext cx="9144922" cy="5148591"/>
          </a:xfrm>
          <a:prstGeom prst="rect">
            <a:avLst/>
          </a:prstGeom>
        </p:spPr>
      </p:pic>
    </p:spTree>
    <p:extLst>
      <p:ext uri="{BB962C8B-B14F-4D97-AF65-F5344CB8AC3E}">
        <p14:creationId xmlns:p14="http://schemas.microsoft.com/office/powerpoint/2010/main" val="5907744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9147" y="2644170"/>
            <a:ext cx="6325706" cy="1569660"/>
          </a:xfrm>
          <a:prstGeom prst="rect">
            <a:avLst/>
          </a:prstGeom>
          <a:noFill/>
        </p:spPr>
        <p:txBody>
          <a:bodyPr wrap="none" rtlCol="0">
            <a:spAutoFit/>
          </a:bodyPr>
          <a:lstStyle/>
          <a:p>
            <a:pPr algn="ctr"/>
            <a:r>
              <a:rPr lang="en-US" sz="4800" dirty="0" smtClean="0">
                <a:solidFill>
                  <a:srgbClr val="2E471D"/>
                </a:solidFill>
                <a:latin typeface="Palatino Linotype" panose="02040502050505030304" pitchFamily="18" charset="0"/>
              </a:rPr>
              <a:t>There’s A Wideness in </a:t>
            </a:r>
          </a:p>
          <a:p>
            <a:pPr algn="ctr"/>
            <a:r>
              <a:rPr lang="en-US" sz="4800" dirty="0" smtClean="0">
                <a:solidFill>
                  <a:srgbClr val="2E471D"/>
                </a:solidFill>
                <a:latin typeface="Palatino Linotype" panose="02040502050505030304" pitchFamily="18" charset="0"/>
              </a:rPr>
              <a:t>God’s Mercy</a:t>
            </a:r>
            <a:endParaRPr lang="en-US" sz="4800" dirty="0">
              <a:solidFill>
                <a:srgbClr val="2E471D"/>
              </a:solidFill>
              <a:latin typeface="Palatino Linotype" panose="02040502050505030304" pitchFamily="18" charset="0"/>
            </a:endParaRPr>
          </a:p>
        </p:txBody>
      </p:sp>
    </p:spTree>
    <p:extLst>
      <p:ext uri="{BB962C8B-B14F-4D97-AF65-F5344CB8AC3E}">
        <p14:creationId xmlns:p14="http://schemas.microsoft.com/office/powerpoint/2010/main" val="115228720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22" y="795009"/>
            <a:ext cx="9144922" cy="5148591"/>
          </a:xfrm>
          <a:prstGeom prst="rect">
            <a:avLst/>
          </a:prstGeom>
        </p:spPr>
      </p:pic>
    </p:spTree>
    <p:extLst>
      <p:ext uri="{BB962C8B-B14F-4D97-AF65-F5344CB8AC3E}">
        <p14:creationId xmlns:p14="http://schemas.microsoft.com/office/powerpoint/2010/main" val="261581395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22" y="795008"/>
            <a:ext cx="9144922" cy="5148591"/>
          </a:xfrm>
          <a:prstGeom prst="rect">
            <a:avLst/>
          </a:prstGeom>
        </p:spPr>
      </p:pic>
    </p:spTree>
    <p:extLst>
      <p:ext uri="{BB962C8B-B14F-4D97-AF65-F5344CB8AC3E}">
        <p14:creationId xmlns:p14="http://schemas.microsoft.com/office/powerpoint/2010/main" val="358199081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080" y="763479"/>
            <a:ext cx="9116920" cy="5132826"/>
          </a:xfrm>
          <a:prstGeom prst="rect">
            <a:avLst/>
          </a:prstGeom>
        </p:spPr>
      </p:pic>
    </p:spTree>
    <p:extLst>
      <p:ext uri="{BB962C8B-B14F-4D97-AF65-F5344CB8AC3E}">
        <p14:creationId xmlns:p14="http://schemas.microsoft.com/office/powerpoint/2010/main" val="148611601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03763" y="1569119"/>
            <a:ext cx="6561476" cy="2400657"/>
          </a:xfrm>
          <a:prstGeom prst="rect">
            <a:avLst/>
          </a:prstGeom>
          <a:noFill/>
        </p:spPr>
        <p:txBody>
          <a:bodyPr wrap="none" rtlCol="0">
            <a:spAutoFit/>
          </a:bodyPr>
          <a:lstStyle/>
          <a:p>
            <a:pPr algn="ctr"/>
            <a:r>
              <a:rPr lang="en-US" sz="5000" b="1" dirty="0" smtClean="0"/>
              <a:t>We want to know Jesus </a:t>
            </a:r>
          </a:p>
          <a:p>
            <a:pPr algn="ctr"/>
            <a:r>
              <a:rPr lang="en-US" sz="5000" b="1" dirty="0" smtClean="0"/>
              <a:t>and we want others </a:t>
            </a:r>
          </a:p>
          <a:p>
            <a:pPr algn="ctr"/>
            <a:r>
              <a:rPr lang="en-US" sz="5000" b="1" dirty="0" smtClean="0"/>
              <a:t>to know Jesus.</a:t>
            </a:r>
            <a:endParaRPr lang="en-US" sz="3600" b="1" dirty="0"/>
          </a:p>
        </p:txBody>
      </p:sp>
    </p:spTree>
    <p:extLst>
      <p:ext uri="{BB962C8B-B14F-4D97-AF65-F5344CB8AC3E}">
        <p14:creationId xmlns:p14="http://schemas.microsoft.com/office/powerpoint/2010/main" val="311451872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8347" y="1569119"/>
            <a:ext cx="8072338" cy="3170099"/>
          </a:xfrm>
          <a:prstGeom prst="rect">
            <a:avLst/>
          </a:prstGeom>
          <a:noFill/>
        </p:spPr>
        <p:txBody>
          <a:bodyPr wrap="none" rtlCol="0">
            <a:spAutoFit/>
          </a:bodyPr>
          <a:lstStyle/>
          <a:p>
            <a:pPr algn="ctr"/>
            <a:r>
              <a:rPr lang="en-US" sz="5000" b="1" dirty="0" smtClean="0"/>
              <a:t>We need to continue to grow </a:t>
            </a:r>
          </a:p>
          <a:p>
            <a:pPr algn="ctr"/>
            <a:r>
              <a:rPr lang="en-US" sz="5000" b="1" dirty="0" smtClean="0"/>
              <a:t>in our knowledge and </a:t>
            </a:r>
          </a:p>
          <a:p>
            <a:pPr algn="ctr"/>
            <a:r>
              <a:rPr lang="en-US" sz="5000" b="1" dirty="0" smtClean="0"/>
              <a:t>share what we know </a:t>
            </a:r>
          </a:p>
          <a:p>
            <a:pPr algn="ctr"/>
            <a:r>
              <a:rPr lang="en-US" sz="5000" b="1" dirty="0" smtClean="0"/>
              <a:t>to others.</a:t>
            </a:r>
            <a:endParaRPr lang="en-US" sz="3600" b="1" dirty="0"/>
          </a:p>
        </p:txBody>
      </p:sp>
    </p:spTree>
    <p:extLst>
      <p:ext uri="{BB962C8B-B14F-4D97-AF65-F5344CB8AC3E}">
        <p14:creationId xmlns:p14="http://schemas.microsoft.com/office/powerpoint/2010/main" val="245457911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43992" y="1915961"/>
            <a:ext cx="4270272" cy="2400657"/>
          </a:xfrm>
          <a:prstGeom prst="rect">
            <a:avLst/>
          </a:prstGeom>
          <a:noFill/>
        </p:spPr>
        <p:txBody>
          <a:bodyPr wrap="none" rtlCol="0">
            <a:spAutoFit/>
          </a:bodyPr>
          <a:lstStyle/>
          <a:p>
            <a:pPr algn="ctr"/>
            <a:r>
              <a:rPr lang="en-US" sz="5000" dirty="0" smtClean="0"/>
              <a:t>God speaks</a:t>
            </a:r>
          </a:p>
          <a:p>
            <a:pPr algn="ctr"/>
            <a:r>
              <a:rPr lang="en-US" sz="5000" dirty="0" smtClean="0"/>
              <a:t> to individuals</a:t>
            </a:r>
          </a:p>
          <a:p>
            <a:pPr algn="ctr"/>
            <a:r>
              <a:rPr lang="en-US" sz="5000" dirty="0" smtClean="0"/>
              <a:t>(personal story)</a:t>
            </a:r>
            <a:endParaRPr lang="en-US" sz="3600" dirty="0"/>
          </a:p>
        </p:txBody>
      </p:sp>
    </p:spTree>
    <p:extLst>
      <p:ext uri="{BB962C8B-B14F-4D97-AF65-F5344CB8AC3E}">
        <p14:creationId xmlns:p14="http://schemas.microsoft.com/office/powerpoint/2010/main" val="365777962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75142" y="497064"/>
            <a:ext cx="3724096" cy="5109091"/>
          </a:xfrm>
          <a:prstGeom prst="rect">
            <a:avLst/>
          </a:prstGeom>
          <a:noFill/>
        </p:spPr>
        <p:txBody>
          <a:bodyPr wrap="none" rtlCol="0">
            <a:spAutoFit/>
          </a:bodyPr>
          <a:lstStyle/>
          <a:p>
            <a:pPr algn="ctr"/>
            <a:r>
              <a:rPr lang="en-US" sz="5000" dirty="0" smtClean="0"/>
              <a:t>God is Lord!</a:t>
            </a:r>
          </a:p>
          <a:p>
            <a:pPr algn="ctr"/>
            <a:endParaRPr lang="en-US" sz="2000" dirty="0"/>
          </a:p>
          <a:p>
            <a:pPr algn="ctr"/>
            <a:r>
              <a:rPr lang="en-US" sz="3600" b="1" dirty="0" smtClean="0"/>
              <a:t>Do you accept </a:t>
            </a:r>
          </a:p>
          <a:p>
            <a:pPr algn="ctr"/>
            <a:endParaRPr lang="en-US" sz="2000" dirty="0" smtClean="0"/>
          </a:p>
          <a:p>
            <a:pPr algn="ctr"/>
            <a:r>
              <a:rPr lang="en-US" sz="3600" dirty="0" smtClean="0"/>
              <a:t>God the Father</a:t>
            </a:r>
          </a:p>
          <a:p>
            <a:pPr algn="ctr"/>
            <a:r>
              <a:rPr lang="en-US" sz="3600" dirty="0" smtClean="0"/>
              <a:t>God the Son </a:t>
            </a:r>
          </a:p>
          <a:p>
            <a:pPr algn="ctr"/>
            <a:r>
              <a:rPr lang="en-US" sz="3600" dirty="0"/>
              <a:t>a</a:t>
            </a:r>
            <a:r>
              <a:rPr lang="en-US" sz="3600" dirty="0" smtClean="0"/>
              <a:t>nd </a:t>
            </a:r>
          </a:p>
          <a:p>
            <a:pPr algn="ctr"/>
            <a:r>
              <a:rPr lang="en-US" sz="3600" dirty="0" smtClean="0"/>
              <a:t>God the Holy Spirit</a:t>
            </a:r>
          </a:p>
          <a:p>
            <a:pPr algn="ctr"/>
            <a:r>
              <a:rPr lang="en-US" sz="2000" dirty="0" smtClean="0"/>
              <a:t> </a:t>
            </a:r>
          </a:p>
          <a:p>
            <a:pPr algn="ctr"/>
            <a:r>
              <a:rPr lang="en-US" sz="3600" b="1" dirty="0" smtClean="0"/>
              <a:t>as your LORD</a:t>
            </a:r>
            <a:endParaRPr lang="en-US" sz="3600" b="1" dirty="0"/>
          </a:p>
        </p:txBody>
      </p:sp>
    </p:spTree>
    <p:extLst>
      <p:ext uri="{BB962C8B-B14F-4D97-AF65-F5344CB8AC3E}">
        <p14:creationId xmlns:p14="http://schemas.microsoft.com/office/powerpoint/2010/main" val="334484611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0694" y="2492166"/>
            <a:ext cx="7202613" cy="923330"/>
          </a:xfrm>
          <a:prstGeom prst="rect">
            <a:avLst/>
          </a:prstGeom>
          <a:noFill/>
        </p:spPr>
        <p:txBody>
          <a:bodyPr wrap="none" rtlCol="0">
            <a:spAutoFit/>
          </a:bodyPr>
          <a:lstStyle/>
          <a:p>
            <a:r>
              <a:rPr lang="en-US" sz="5400" dirty="0" smtClean="0">
                <a:solidFill>
                  <a:srgbClr val="2E471D"/>
                </a:solidFill>
                <a:latin typeface="Palatino Linotype" panose="02040502050505030304" pitchFamily="18" charset="0"/>
              </a:rPr>
              <a:t>Hymn of Commitment</a:t>
            </a:r>
            <a:endParaRPr lang="en-US" sz="5400" dirty="0">
              <a:solidFill>
                <a:srgbClr val="2E471D"/>
              </a:solidFill>
              <a:latin typeface="Palatino Linotype" panose="0204050205050503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2853" y="3415496"/>
            <a:ext cx="5399327" cy="954611"/>
          </a:xfrm>
          <a:prstGeom prst="rect">
            <a:avLst/>
          </a:prstGeom>
        </p:spPr>
      </p:pic>
    </p:spTree>
    <p:extLst>
      <p:ext uri="{BB962C8B-B14F-4D97-AF65-F5344CB8AC3E}">
        <p14:creationId xmlns:p14="http://schemas.microsoft.com/office/powerpoint/2010/main" val="383013339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7550" y="2644170"/>
            <a:ext cx="6288901" cy="1569660"/>
          </a:xfrm>
          <a:prstGeom prst="rect">
            <a:avLst/>
          </a:prstGeom>
          <a:noFill/>
        </p:spPr>
        <p:txBody>
          <a:bodyPr wrap="none" rtlCol="0">
            <a:spAutoFit/>
          </a:bodyPr>
          <a:lstStyle/>
          <a:p>
            <a:r>
              <a:rPr lang="en-US" sz="4800" dirty="0" smtClean="0">
                <a:solidFill>
                  <a:srgbClr val="2E471D"/>
                </a:solidFill>
                <a:latin typeface="Palatino Linotype" panose="02040502050505030304" pitchFamily="18" charset="0"/>
              </a:rPr>
              <a:t>Lord Dismiss Us with </a:t>
            </a:r>
          </a:p>
          <a:p>
            <a:pPr algn="ctr"/>
            <a:r>
              <a:rPr lang="en-US" sz="4800" dirty="0" smtClean="0">
                <a:solidFill>
                  <a:srgbClr val="2E471D"/>
                </a:solidFill>
                <a:latin typeface="Palatino Linotype" panose="02040502050505030304" pitchFamily="18" charset="0"/>
              </a:rPr>
              <a:t>Thy Blessing</a:t>
            </a:r>
            <a:endParaRPr lang="en-US" sz="4800" dirty="0">
              <a:solidFill>
                <a:srgbClr val="2E471D"/>
              </a:solidFill>
              <a:latin typeface="Palatino Linotype" panose="02040502050505030304" pitchFamily="18" charset="0"/>
            </a:endParaRPr>
          </a:p>
        </p:txBody>
      </p:sp>
    </p:spTree>
    <p:extLst>
      <p:ext uri="{BB962C8B-B14F-4D97-AF65-F5344CB8AC3E}">
        <p14:creationId xmlns:p14="http://schemas.microsoft.com/office/powerpoint/2010/main" val="393667253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946787" y="2492166"/>
            <a:ext cx="5399327" cy="1873668"/>
            <a:chOff x="1946787" y="2621280"/>
            <a:chExt cx="5399327" cy="1873668"/>
          </a:xfrm>
        </p:grpSpPr>
        <p:sp>
          <p:nvSpPr>
            <p:cNvPr id="3" name="TextBox 2"/>
            <p:cNvSpPr txBox="1"/>
            <p:nvPr/>
          </p:nvSpPr>
          <p:spPr>
            <a:xfrm>
              <a:off x="3178830" y="2621280"/>
              <a:ext cx="2786340" cy="923330"/>
            </a:xfrm>
            <a:prstGeom prst="rect">
              <a:avLst/>
            </a:prstGeom>
            <a:noFill/>
          </p:spPr>
          <p:txBody>
            <a:bodyPr wrap="none" rtlCol="0">
              <a:spAutoFit/>
            </a:bodyPr>
            <a:lstStyle/>
            <a:p>
              <a:r>
                <a:rPr lang="en-US" sz="5400" dirty="0" smtClean="0">
                  <a:solidFill>
                    <a:srgbClr val="2E471D"/>
                  </a:solidFill>
                  <a:latin typeface="Palatino Linotype" panose="02040502050505030304" pitchFamily="18" charset="0"/>
                </a:rPr>
                <a:t>Offering</a:t>
              </a:r>
              <a:endParaRPr lang="en-US" sz="5400" dirty="0">
                <a:solidFill>
                  <a:srgbClr val="2E471D"/>
                </a:solidFill>
                <a:latin typeface="Palatino Linotype" panose="0204050205050503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6787" y="3540337"/>
              <a:ext cx="5399327" cy="954611"/>
            </a:xfrm>
            <a:prstGeom prst="rect">
              <a:avLst/>
            </a:prstGeom>
          </p:spPr>
        </p:pic>
      </p:grpSp>
    </p:spTree>
    <p:extLst>
      <p:ext uri="{BB962C8B-B14F-4D97-AF65-F5344CB8AC3E}">
        <p14:creationId xmlns:p14="http://schemas.microsoft.com/office/powerpoint/2010/main" val="24268138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173007" y="654351"/>
            <a:ext cx="8797986" cy="5386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l" defTabSz="914400" rtl="0" eaLnBrk="0" fontAlgn="base" latinLnBrk="0" hangingPunct="0">
              <a:lnSpc>
                <a:spcPct val="100000"/>
              </a:lnSpc>
              <a:spcBef>
                <a:spcPct val="0"/>
              </a:spcBef>
              <a:spcAft>
                <a:spcPct val="0"/>
              </a:spcAft>
              <a:buClrTx/>
              <a:buSzTx/>
              <a:buFontTx/>
              <a:buNone/>
              <a:tabLst/>
            </a:pPr>
            <a:r>
              <a:rPr kumimoji="0" lang="en-US" altLang="en-US" sz="2600" b="1" i="1" u="none" strike="noStrike" cap="none" normalizeH="0" baseline="0" dirty="0" smtClean="0">
                <a:ln>
                  <a:noFill/>
                </a:ln>
                <a:solidFill>
                  <a:srgbClr val="2E471D"/>
                </a:solidFill>
                <a:effectLst/>
                <a:latin typeface="Palatino Linotype" panose="02040502050505030304" pitchFamily="18" charset="0"/>
                <a:ea typeface="바탕" panose="02030600000101010101" pitchFamily="18" charset="-127"/>
                <a:cs typeface="Times New Roman" panose="02020603050405020304" pitchFamily="18" charset="0"/>
              </a:rPr>
              <a:t>The Apostles’ Creed</a:t>
            </a:r>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en-US" altLang="en-US" sz="1200" b="1" i="1" u="none" strike="noStrike" cap="none" normalizeH="0" baseline="0" dirty="0" smtClean="0">
              <a:ln>
                <a:noFill/>
              </a:ln>
              <a:solidFill>
                <a:srgbClr val="2E471D"/>
              </a:solidFill>
              <a:effectLst/>
              <a:latin typeface="Palatino Linotype" panose="02040502050505030304" pitchFamily="18" charset="0"/>
              <a:ea typeface="바탕" panose="02030600000101010101" pitchFamily="18" charset="-127"/>
              <a:cs typeface="Times New Roman" panose="02020603050405020304"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dirty="0" smtClean="0">
                <a:ln>
                  <a:noFill/>
                </a:ln>
                <a:solidFill>
                  <a:srgbClr val="2E471D"/>
                </a:solidFill>
                <a:effectLst/>
                <a:latin typeface="Palatino Linotype" panose="02040502050505030304" pitchFamily="18" charset="0"/>
                <a:ea typeface="바탕" panose="02030600000101010101" pitchFamily="18" charset="-127"/>
                <a:cs typeface="Times New Roman" panose="02020603050405020304" pitchFamily="18" charset="0"/>
              </a:rPr>
              <a:t>I believe in God the Father Almighty, Maker of Heaven</a:t>
            </a: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dirty="0" smtClean="0">
                <a:ln>
                  <a:noFill/>
                </a:ln>
                <a:solidFill>
                  <a:srgbClr val="2E471D"/>
                </a:solidFill>
                <a:effectLst/>
                <a:latin typeface="Palatino Linotype" panose="02040502050505030304" pitchFamily="18" charset="0"/>
                <a:ea typeface="바탕" panose="02030600000101010101" pitchFamily="18" charset="-127"/>
                <a:cs typeface="Times New Roman" panose="02020603050405020304" pitchFamily="18" charset="0"/>
              </a:rPr>
              <a:t>and earth; And in Jesus Christ, His only Son, our Lord; </a:t>
            </a: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dirty="0" smtClean="0">
                <a:ln>
                  <a:noFill/>
                </a:ln>
                <a:solidFill>
                  <a:srgbClr val="2E471D"/>
                </a:solidFill>
                <a:effectLst/>
                <a:latin typeface="Palatino Linotype" panose="02040502050505030304" pitchFamily="18" charset="0"/>
                <a:ea typeface="바탕" panose="02030600000101010101" pitchFamily="18" charset="-127"/>
                <a:cs typeface="Times New Roman" panose="02020603050405020304" pitchFamily="18" charset="0"/>
              </a:rPr>
              <a:t>Who was conceived by the Holy Spirit, born of the </a:t>
            </a: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dirty="0" smtClean="0">
                <a:ln>
                  <a:noFill/>
                </a:ln>
                <a:solidFill>
                  <a:srgbClr val="2E471D"/>
                </a:solidFill>
                <a:effectLst/>
                <a:latin typeface="Palatino Linotype" panose="02040502050505030304" pitchFamily="18" charset="0"/>
                <a:ea typeface="바탕" panose="02030600000101010101" pitchFamily="18" charset="-127"/>
                <a:cs typeface="Times New Roman" panose="02020603050405020304" pitchFamily="18" charset="0"/>
              </a:rPr>
              <a:t>Virgin Mary, suffered</a:t>
            </a:r>
            <a:r>
              <a:rPr kumimoji="0" lang="en-US" altLang="en-US" sz="2600" b="0" i="0" u="none" strike="noStrike" cap="none" normalizeH="0" dirty="0" smtClean="0">
                <a:ln>
                  <a:noFill/>
                </a:ln>
                <a:solidFill>
                  <a:srgbClr val="2E471D"/>
                </a:solidFill>
                <a:effectLst/>
                <a:latin typeface="Palatino Linotype" panose="02040502050505030304" pitchFamily="18" charset="0"/>
                <a:ea typeface="바탕" panose="02030600000101010101" pitchFamily="18" charset="-127"/>
                <a:cs typeface="Times New Roman" panose="02020603050405020304" pitchFamily="18" charset="0"/>
              </a:rPr>
              <a:t> </a:t>
            </a:r>
            <a:r>
              <a:rPr kumimoji="0" lang="en-US" altLang="en-US" sz="2600" b="0" i="0" u="none" strike="noStrike" cap="none" normalizeH="0" baseline="0" dirty="0" smtClean="0">
                <a:ln>
                  <a:noFill/>
                </a:ln>
                <a:solidFill>
                  <a:srgbClr val="2E471D"/>
                </a:solidFill>
                <a:effectLst/>
                <a:latin typeface="Palatino Linotype" panose="02040502050505030304" pitchFamily="18" charset="0"/>
                <a:ea typeface="바탕" panose="02030600000101010101" pitchFamily="18" charset="-127"/>
                <a:cs typeface="Times New Roman" panose="02020603050405020304" pitchFamily="18" charset="0"/>
              </a:rPr>
              <a:t>under Pontius Pilate, was </a:t>
            </a: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dirty="0" smtClean="0">
                <a:ln>
                  <a:noFill/>
                </a:ln>
                <a:solidFill>
                  <a:srgbClr val="2E471D"/>
                </a:solidFill>
                <a:effectLst/>
                <a:latin typeface="Palatino Linotype" panose="02040502050505030304" pitchFamily="18" charset="0"/>
                <a:ea typeface="바탕" panose="02030600000101010101" pitchFamily="18" charset="-127"/>
                <a:cs typeface="Times New Roman" panose="02020603050405020304" pitchFamily="18" charset="0"/>
              </a:rPr>
              <a:t>crucified, dead, and buried; He descended into </a:t>
            </a:r>
            <a:r>
              <a:rPr kumimoji="0" lang="en-US" altLang="en-US" sz="2600" b="0" i="0" strike="noStrike" cap="none" normalizeH="0" baseline="0" dirty="0" smtClean="0">
                <a:ln>
                  <a:noFill/>
                </a:ln>
                <a:solidFill>
                  <a:srgbClr val="2E471D"/>
                </a:solidFill>
                <a:effectLst/>
                <a:latin typeface="Palatino Linotype" panose="02040502050505030304" pitchFamily="18" charset="0"/>
                <a:ea typeface="바탕" panose="02030600000101010101" pitchFamily="18" charset="-127"/>
                <a:cs typeface="Times New Roman" panose="02020603050405020304" pitchFamily="18" charset="0"/>
              </a:rPr>
              <a:t>hell</a:t>
            </a:r>
            <a:r>
              <a:rPr kumimoji="0" lang="en-US" altLang="en-US" sz="2600" b="0" i="0" u="none" strike="noStrike" cap="none" normalizeH="0" baseline="0" dirty="0" smtClean="0">
                <a:ln>
                  <a:noFill/>
                </a:ln>
                <a:solidFill>
                  <a:srgbClr val="2E471D"/>
                </a:solidFill>
                <a:effectLst/>
                <a:latin typeface="Palatino Linotype" panose="02040502050505030304" pitchFamily="18" charset="0"/>
                <a:ea typeface="바탕" panose="02030600000101010101" pitchFamily="18" charset="-127"/>
                <a:cs typeface="Times New Roman" panose="02020603050405020304" pitchFamily="18" charset="0"/>
              </a:rPr>
              <a:t>; </a:t>
            </a: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dirty="0" smtClean="0">
                <a:ln>
                  <a:noFill/>
                </a:ln>
                <a:solidFill>
                  <a:srgbClr val="2E471D"/>
                </a:solidFill>
                <a:effectLst/>
                <a:latin typeface="Palatino Linotype" panose="02040502050505030304" pitchFamily="18" charset="0"/>
                <a:ea typeface="바탕" panose="02030600000101010101" pitchFamily="18" charset="-127"/>
                <a:cs typeface="Times New Roman" panose="02020603050405020304" pitchFamily="18" charset="0"/>
              </a:rPr>
              <a:t>the third day He rose from the dead; He ascended into</a:t>
            </a: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dirty="0" smtClean="0">
                <a:ln>
                  <a:noFill/>
                </a:ln>
                <a:solidFill>
                  <a:srgbClr val="2E471D"/>
                </a:solidFill>
                <a:effectLst/>
                <a:latin typeface="Palatino Linotype" panose="02040502050505030304" pitchFamily="18" charset="0"/>
                <a:ea typeface="바탕" panose="02030600000101010101" pitchFamily="18" charset="-127"/>
                <a:cs typeface="Times New Roman" panose="02020603050405020304" pitchFamily="18" charset="0"/>
              </a:rPr>
              <a:t>Heaven, and </a:t>
            </a:r>
            <a:r>
              <a:rPr kumimoji="0" lang="en-US" altLang="en-US" sz="2600" b="0" i="0" u="none" strike="noStrike" cap="none" normalizeH="0" baseline="0" dirty="0" err="1" smtClean="0">
                <a:ln>
                  <a:noFill/>
                </a:ln>
                <a:solidFill>
                  <a:srgbClr val="2E471D"/>
                </a:solidFill>
                <a:effectLst/>
                <a:latin typeface="Palatino Linotype" panose="02040502050505030304" pitchFamily="18" charset="0"/>
                <a:ea typeface="바탕" panose="02030600000101010101" pitchFamily="18" charset="-127"/>
                <a:cs typeface="Times New Roman" panose="02020603050405020304" pitchFamily="18" charset="0"/>
              </a:rPr>
              <a:t>sitteth</a:t>
            </a:r>
            <a:r>
              <a:rPr kumimoji="0" lang="en-US" altLang="en-US" sz="2600" b="0" i="0" u="none" strike="noStrike" cap="none" normalizeH="0" baseline="0" dirty="0" smtClean="0">
                <a:ln>
                  <a:noFill/>
                </a:ln>
                <a:solidFill>
                  <a:srgbClr val="2E471D"/>
                </a:solidFill>
                <a:effectLst/>
                <a:latin typeface="Palatino Linotype" panose="02040502050505030304" pitchFamily="18" charset="0"/>
                <a:ea typeface="바탕" panose="02030600000101010101" pitchFamily="18" charset="-127"/>
                <a:cs typeface="Times New Roman" panose="02020603050405020304" pitchFamily="18" charset="0"/>
              </a:rPr>
              <a:t> on the right hand of God the Father</a:t>
            </a: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dirty="0" smtClean="0">
                <a:ln>
                  <a:noFill/>
                </a:ln>
                <a:solidFill>
                  <a:srgbClr val="2E471D"/>
                </a:solidFill>
                <a:effectLst/>
                <a:latin typeface="Palatino Linotype" panose="02040502050505030304" pitchFamily="18" charset="0"/>
                <a:ea typeface="바탕" panose="02030600000101010101" pitchFamily="18" charset="-127"/>
                <a:cs typeface="Times New Roman" panose="02020603050405020304" pitchFamily="18" charset="0"/>
              </a:rPr>
              <a:t>Almighty; From thence He shall come to judge</a:t>
            </a:r>
            <a:r>
              <a:rPr kumimoji="0" lang="en-US" altLang="en-US" sz="2600" b="0" i="0" u="none" strike="noStrike" cap="none" normalizeH="0" dirty="0" smtClean="0">
                <a:ln>
                  <a:noFill/>
                </a:ln>
                <a:solidFill>
                  <a:srgbClr val="2E471D"/>
                </a:solidFill>
                <a:effectLst/>
                <a:latin typeface="Palatino Linotype" panose="02040502050505030304" pitchFamily="18" charset="0"/>
                <a:ea typeface="바탕" panose="02030600000101010101" pitchFamily="18" charset="-127"/>
                <a:cs typeface="Times New Roman" panose="02020603050405020304" pitchFamily="18" charset="0"/>
              </a:rPr>
              <a:t> </a:t>
            </a:r>
            <a:r>
              <a:rPr kumimoji="0" lang="en-US" altLang="en-US" sz="2600" b="0" i="0" u="none" strike="noStrike" cap="none" normalizeH="0" baseline="0" dirty="0" smtClean="0">
                <a:ln>
                  <a:noFill/>
                </a:ln>
                <a:solidFill>
                  <a:srgbClr val="2E471D"/>
                </a:solidFill>
                <a:effectLst/>
                <a:latin typeface="Palatino Linotype" panose="02040502050505030304" pitchFamily="18" charset="0"/>
                <a:ea typeface="바탕" panose="02030600000101010101" pitchFamily="18" charset="-127"/>
                <a:cs typeface="Times New Roman" panose="02020603050405020304" pitchFamily="18" charset="0"/>
              </a:rPr>
              <a:t>the</a:t>
            </a: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dirty="0" smtClean="0">
                <a:ln>
                  <a:noFill/>
                </a:ln>
                <a:solidFill>
                  <a:srgbClr val="2E471D"/>
                </a:solidFill>
                <a:effectLst/>
                <a:latin typeface="Palatino Linotype" panose="02040502050505030304" pitchFamily="18" charset="0"/>
                <a:ea typeface="바탕" panose="02030600000101010101" pitchFamily="18" charset="-127"/>
                <a:cs typeface="Times New Roman" panose="02020603050405020304" pitchFamily="18" charset="0"/>
              </a:rPr>
              <a:t>quick and the dead. I believe in the Holy Spirit, the </a:t>
            </a:r>
            <a:r>
              <a:rPr kumimoji="0" lang="en-US" altLang="en-US" sz="2600" b="0" i="0" strike="noStrike" cap="none" normalizeH="0" baseline="0" dirty="0" smtClean="0">
                <a:ln>
                  <a:noFill/>
                </a:ln>
                <a:solidFill>
                  <a:srgbClr val="2E471D"/>
                </a:solidFill>
                <a:effectLst/>
                <a:latin typeface="Palatino Linotype" panose="02040502050505030304" pitchFamily="18" charset="0"/>
                <a:ea typeface="바탕" panose="02030600000101010101" pitchFamily="18" charset="-127"/>
                <a:cs typeface="Times New Roman" panose="02020603050405020304" pitchFamily="18" charset="0"/>
              </a:rPr>
              <a:t>h</a:t>
            </a:r>
            <a:r>
              <a:rPr kumimoji="0" lang="en-US" altLang="en-US" sz="2600" b="0" i="0" u="none" strike="noStrike" cap="none" normalizeH="0" baseline="0" dirty="0" smtClean="0">
                <a:ln>
                  <a:noFill/>
                </a:ln>
                <a:solidFill>
                  <a:srgbClr val="2E471D"/>
                </a:solidFill>
                <a:effectLst/>
                <a:latin typeface="Palatino Linotype" panose="02040502050505030304" pitchFamily="18" charset="0"/>
                <a:ea typeface="바탕" panose="02030600000101010101" pitchFamily="18" charset="-127"/>
                <a:cs typeface="Times New Roman" panose="02020603050405020304" pitchFamily="18" charset="0"/>
              </a:rPr>
              <a:t>oly </a:t>
            </a: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altLang="en-US" sz="2600" b="0" i="0" strike="noStrike" cap="none" normalizeH="0" baseline="0" dirty="0" smtClean="0">
                <a:ln>
                  <a:noFill/>
                </a:ln>
                <a:solidFill>
                  <a:srgbClr val="2E471D"/>
                </a:solidFill>
                <a:effectLst/>
                <a:latin typeface="Palatino Linotype" panose="02040502050505030304" pitchFamily="18" charset="0"/>
                <a:ea typeface="바탕" panose="02030600000101010101" pitchFamily="18" charset="-127"/>
                <a:cs typeface="Times New Roman" panose="02020603050405020304" pitchFamily="18" charset="0"/>
              </a:rPr>
              <a:t>catholic</a:t>
            </a:r>
            <a:r>
              <a:rPr kumimoji="0" lang="en-US" altLang="en-US" sz="2600" b="0" i="0" strike="noStrike" cap="none" normalizeH="0" dirty="0" smtClean="0">
                <a:ln>
                  <a:noFill/>
                </a:ln>
                <a:solidFill>
                  <a:srgbClr val="2E471D"/>
                </a:solidFill>
                <a:effectLst/>
                <a:latin typeface="Palatino Linotype" panose="02040502050505030304" pitchFamily="18" charset="0"/>
                <a:ea typeface="바탕" panose="02030600000101010101" pitchFamily="18" charset="-127"/>
                <a:cs typeface="Times New Roman" panose="02020603050405020304" pitchFamily="18" charset="0"/>
              </a:rPr>
              <a:t> </a:t>
            </a:r>
            <a:r>
              <a:rPr kumimoji="0" lang="en-US" altLang="en-US" sz="2600" b="0" i="0" strike="noStrike" cap="none" normalizeH="0" baseline="0" dirty="0" smtClean="0">
                <a:ln>
                  <a:noFill/>
                </a:ln>
                <a:solidFill>
                  <a:srgbClr val="2E471D"/>
                </a:solidFill>
                <a:effectLst/>
                <a:latin typeface="Palatino Linotype" panose="02040502050505030304" pitchFamily="18" charset="0"/>
                <a:ea typeface="바탕" panose="02030600000101010101" pitchFamily="18" charset="-127"/>
                <a:cs typeface="Times New Roman" panose="02020603050405020304" pitchFamily="18" charset="0"/>
              </a:rPr>
              <a:t>c</a:t>
            </a:r>
            <a:r>
              <a:rPr kumimoji="0" lang="en-US" altLang="en-US" sz="2600" b="0" i="0" u="none" strike="noStrike" cap="none" normalizeH="0" baseline="0" dirty="0" smtClean="0">
                <a:ln>
                  <a:noFill/>
                </a:ln>
                <a:solidFill>
                  <a:srgbClr val="2E471D"/>
                </a:solidFill>
                <a:effectLst/>
                <a:latin typeface="Palatino Linotype" panose="02040502050505030304" pitchFamily="18" charset="0"/>
                <a:ea typeface="바탕" panose="02030600000101010101" pitchFamily="18" charset="-127"/>
                <a:cs typeface="Times New Roman" panose="02020603050405020304" pitchFamily="18" charset="0"/>
              </a:rPr>
              <a:t>hurch, the communion of saints, the </a:t>
            </a: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dirty="0" smtClean="0">
                <a:ln>
                  <a:noFill/>
                </a:ln>
                <a:solidFill>
                  <a:srgbClr val="2E471D"/>
                </a:solidFill>
                <a:effectLst/>
                <a:latin typeface="Palatino Linotype" panose="02040502050505030304" pitchFamily="18" charset="0"/>
                <a:ea typeface="바탕" panose="02030600000101010101" pitchFamily="18" charset="-127"/>
                <a:cs typeface="Times New Roman" panose="02020603050405020304" pitchFamily="18" charset="0"/>
              </a:rPr>
              <a:t>forgiveness of sins, the resurrection of the body, and </a:t>
            </a: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altLang="en-US" sz="2600" b="0" i="0" u="none" strike="noStrike" cap="none" normalizeH="0" baseline="0" dirty="0" smtClean="0">
                <a:ln>
                  <a:noFill/>
                </a:ln>
                <a:solidFill>
                  <a:srgbClr val="2E471D"/>
                </a:solidFill>
                <a:effectLst/>
                <a:latin typeface="Palatino Linotype" panose="02040502050505030304" pitchFamily="18" charset="0"/>
                <a:ea typeface="바탕" panose="02030600000101010101" pitchFamily="18" charset="-127"/>
                <a:cs typeface="Times New Roman" panose="02020603050405020304" pitchFamily="18" charset="0"/>
              </a:rPr>
              <a:t>the life everlasting. Amen.</a:t>
            </a:r>
            <a:endParaRPr kumimoji="0" lang="en-US" altLang="en-US" sz="2600" b="0" i="0" u="none" strike="noStrike" cap="none" normalizeH="0" baseline="0" dirty="0" smtClean="0">
              <a:ln>
                <a:noFill/>
              </a:ln>
              <a:solidFill>
                <a:srgbClr val="2E471D"/>
              </a:solidFill>
              <a:effectLst/>
              <a:latin typeface="Palatino Linotype" panose="02040502050505030304" pitchFamily="18" charset="0"/>
            </a:endParaRPr>
          </a:p>
        </p:txBody>
      </p:sp>
    </p:spTree>
    <p:extLst>
      <p:ext uri="{BB962C8B-B14F-4D97-AF65-F5344CB8AC3E}">
        <p14:creationId xmlns:p14="http://schemas.microsoft.com/office/powerpoint/2010/main" val="364622847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9235" y="2022773"/>
            <a:ext cx="8305530" cy="2812455"/>
          </a:xfrm>
          <a:prstGeom prst="rect">
            <a:avLst/>
          </a:prstGeom>
        </p:spPr>
      </p:pic>
      <p:sp>
        <p:nvSpPr>
          <p:cNvPr id="3" name="TextBox 2"/>
          <p:cNvSpPr txBox="1"/>
          <p:nvPr/>
        </p:nvSpPr>
        <p:spPr>
          <a:xfrm>
            <a:off x="419235" y="1224116"/>
            <a:ext cx="1577676" cy="523220"/>
          </a:xfrm>
          <a:prstGeom prst="rect">
            <a:avLst/>
          </a:prstGeom>
          <a:noFill/>
        </p:spPr>
        <p:txBody>
          <a:bodyPr wrap="none" rtlCol="0">
            <a:spAutoFit/>
          </a:bodyPr>
          <a:lstStyle/>
          <a:p>
            <a:r>
              <a:rPr lang="en-US" sz="2800" i="1" dirty="0" smtClean="0">
                <a:latin typeface="Palatino Linotype" panose="02040502050505030304" pitchFamily="18" charset="0"/>
              </a:rPr>
              <a:t>Doxology</a:t>
            </a:r>
            <a:endParaRPr lang="en-US" sz="2800" i="1" dirty="0">
              <a:latin typeface="Palatino Linotype" panose="02040502050505030304" pitchFamily="18" charset="0"/>
            </a:endParaRPr>
          </a:p>
        </p:txBody>
      </p:sp>
    </p:spTree>
    <p:extLst>
      <p:ext uri="{BB962C8B-B14F-4D97-AF65-F5344CB8AC3E}">
        <p14:creationId xmlns:p14="http://schemas.microsoft.com/office/powerpoint/2010/main" val="277859658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625107" y="1862232"/>
            <a:ext cx="6041269" cy="2708937"/>
            <a:chOff x="1625107" y="1862232"/>
            <a:chExt cx="6041269" cy="2708937"/>
          </a:xfrm>
        </p:grpSpPr>
        <p:sp>
          <p:nvSpPr>
            <p:cNvPr id="3" name="TextBox 2"/>
            <p:cNvSpPr txBox="1"/>
            <p:nvPr/>
          </p:nvSpPr>
          <p:spPr>
            <a:xfrm>
              <a:off x="1625107" y="1862232"/>
              <a:ext cx="6041269" cy="1754326"/>
            </a:xfrm>
            <a:prstGeom prst="rect">
              <a:avLst/>
            </a:prstGeom>
            <a:noFill/>
          </p:spPr>
          <p:txBody>
            <a:bodyPr wrap="none" rtlCol="0">
              <a:spAutoFit/>
            </a:bodyPr>
            <a:lstStyle/>
            <a:p>
              <a:pPr algn="ctr"/>
              <a:r>
                <a:rPr lang="en-US" sz="5400" dirty="0" smtClean="0">
                  <a:solidFill>
                    <a:srgbClr val="2E471D"/>
                  </a:solidFill>
                  <a:latin typeface="Palatino Linotype" panose="02040502050505030304" pitchFamily="18" charset="0"/>
                </a:rPr>
                <a:t>Announcements &amp;</a:t>
              </a:r>
            </a:p>
            <a:p>
              <a:pPr algn="ctr"/>
              <a:r>
                <a:rPr lang="en-US" sz="5400" dirty="0" smtClean="0">
                  <a:solidFill>
                    <a:srgbClr val="2E471D"/>
                  </a:solidFill>
                  <a:latin typeface="Palatino Linotype" panose="02040502050505030304" pitchFamily="18" charset="0"/>
                </a:rPr>
                <a:t>Welcome of Guests</a:t>
              </a:r>
              <a:endParaRPr lang="en-US" sz="5400" dirty="0">
                <a:solidFill>
                  <a:srgbClr val="2E471D"/>
                </a:solidFill>
                <a:latin typeface="Palatino Linotype" panose="0204050205050503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6787" y="3616558"/>
              <a:ext cx="5399327" cy="954611"/>
            </a:xfrm>
            <a:prstGeom prst="rect">
              <a:avLst/>
            </a:prstGeom>
          </p:spPr>
        </p:pic>
      </p:grpSp>
    </p:spTree>
    <p:extLst>
      <p:ext uri="{BB962C8B-B14F-4D97-AF65-F5344CB8AC3E}">
        <p14:creationId xmlns:p14="http://schemas.microsoft.com/office/powerpoint/2010/main" val="303382905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3" name="TextBox 2"/>
          <p:cNvSpPr txBox="1"/>
          <p:nvPr/>
        </p:nvSpPr>
        <p:spPr>
          <a:xfrm>
            <a:off x="1771395" y="2336393"/>
            <a:ext cx="5601212" cy="2185214"/>
          </a:xfrm>
          <a:prstGeom prst="rect">
            <a:avLst/>
          </a:prstGeom>
          <a:noFill/>
        </p:spPr>
        <p:txBody>
          <a:bodyPr wrap="none" rtlCol="0">
            <a:spAutoFit/>
          </a:bodyPr>
          <a:lstStyle/>
          <a:p>
            <a:pPr algn="ctr"/>
            <a:r>
              <a:rPr lang="en-US" sz="9600" dirty="0" smtClean="0">
                <a:solidFill>
                  <a:schemeClr val="accent6">
                    <a:lumMod val="50000"/>
                  </a:schemeClr>
                </a:solidFill>
                <a:latin typeface="Palatino Linotype" panose="02040502050505030304" pitchFamily="18" charset="0"/>
              </a:rPr>
              <a:t>God Bless</a:t>
            </a:r>
          </a:p>
          <a:p>
            <a:pPr algn="ctr"/>
            <a:r>
              <a:rPr lang="en-US" sz="4000" dirty="0" smtClean="0">
                <a:solidFill>
                  <a:schemeClr val="accent6">
                    <a:lumMod val="50000"/>
                  </a:schemeClr>
                </a:solidFill>
                <a:latin typeface="Palatino Linotype" panose="02040502050505030304" pitchFamily="18" charset="0"/>
              </a:rPr>
              <a:t>Thanks for coming.</a:t>
            </a:r>
            <a:endParaRPr lang="en-US" sz="4000" dirty="0">
              <a:solidFill>
                <a:schemeClr val="accent6">
                  <a:lumMod val="50000"/>
                </a:schemeClr>
              </a:solidFill>
              <a:latin typeface="Palatino Linotype" panose="02040502050505030304" pitchFamily="18" charset="0"/>
            </a:endParaRPr>
          </a:p>
        </p:txBody>
      </p:sp>
    </p:spTree>
    <p:extLst>
      <p:ext uri="{BB962C8B-B14F-4D97-AF65-F5344CB8AC3E}">
        <p14:creationId xmlns:p14="http://schemas.microsoft.com/office/powerpoint/2010/main" val="17099450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5326" y="146984"/>
            <a:ext cx="1927131" cy="523220"/>
          </a:xfrm>
          <a:prstGeom prst="rect">
            <a:avLst/>
          </a:prstGeom>
          <a:noFill/>
        </p:spPr>
        <p:txBody>
          <a:bodyPr wrap="none" rtlCol="0">
            <a:spAutoFit/>
          </a:bodyPr>
          <a:lstStyle/>
          <a:p>
            <a:r>
              <a:rPr lang="en-US" sz="2800" i="1" dirty="0" smtClean="0">
                <a:latin typeface="Palatino Linotype" panose="02040502050505030304" pitchFamily="18" charset="0"/>
              </a:rPr>
              <a:t>Gloria </a:t>
            </a:r>
            <a:r>
              <a:rPr lang="en-US" sz="2800" i="1" dirty="0" err="1" smtClean="0">
                <a:latin typeface="Palatino Linotype" panose="02040502050505030304" pitchFamily="18" charset="0"/>
              </a:rPr>
              <a:t>Patri</a:t>
            </a:r>
            <a:endParaRPr lang="en-US" sz="2800" i="1" dirty="0">
              <a:latin typeface="Palatino Linotype" panose="0204050205050503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155" y="652616"/>
            <a:ext cx="7403690" cy="5552768"/>
          </a:xfrm>
          <a:prstGeom prst="rect">
            <a:avLst/>
          </a:prstGeom>
        </p:spPr>
      </p:pic>
    </p:spTree>
    <p:extLst>
      <p:ext uri="{BB962C8B-B14F-4D97-AF65-F5344CB8AC3E}">
        <p14:creationId xmlns:p14="http://schemas.microsoft.com/office/powerpoint/2010/main" val="22572368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26381" y="2296590"/>
            <a:ext cx="2286203" cy="830997"/>
          </a:xfrm>
          <a:prstGeom prst="rect">
            <a:avLst/>
          </a:prstGeom>
          <a:noFill/>
        </p:spPr>
        <p:txBody>
          <a:bodyPr wrap="none" rtlCol="0">
            <a:spAutoFit/>
          </a:bodyPr>
          <a:lstStyle/>
          <a:p>
            <a:pPr algn="ctr"/>
            <a:r>
              <a:rPr lang="en-US" sz="4800" dirty="0" smtClean="0">
                <a:solidFill>
                  <a:schemeClr val="tx2">
                    <a:lumMod val="75000"/>
                  </a:schemeClr>
                </a:solidFill>
                <a:latin typeface="Palatino Linotype" panose="02040502050505030304" pitchFamily="18" charset="0"/>
              </a:rPr>
              <a:t>Sermon</a:t>
            </a:r>
          </a:p>
        </p:txBody>
      </p:sp>
      <p:pic>
        <p:nvPicPr>
          <p:cNvPr id="3"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9820" y="3127587"/>
            <a:ext cx="5399327" cy="954611"/>
          </a:xfrm>
          <a:prstGeom prst="rect">
            <a:avLst/>
          </a:prstGeom>
        </p:spPr>
      </p:pic>
      <p:pic>
        <p:nvPicPr>
          <p:cNvPr id="4"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9820" y="3127587"/>
            <a:ext cx="5399327" cy="954611"/>
          </a:xfrm>
          <a:prstGeom prst="rect">
            <a:avLst/>
          </a:prstGeom>
        </p:spPr>
      </p:pic>
    </p:spTree>
    <p:extLst>
      <p:ext uri="{BB962C8B-B14F-4D97-AF65-F5344CB8AC3E}">
        <p14:creationId xmlns:p14="http://schemas.microsoft.com/office/powerpoint/2010/main" val="113040840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1860</TotalTime>
  <Words>1506</Words>
  <Application>Microsoft Office PowerPoint</Application>
  <PresentationFormat>On-screen Show (4:3)</PresentationFormat>
  <Paragraphs>261</Paragraphs>
  <Slides>72</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72</vt:i4>
      </vt:variant>
    </vt:vector>
  </HeadingPairs>
  <TitlesOfParts>
    <vt:vector size="80" baseType="lpstr">
      <vt:lpstr>Adobe Caslon Pro</vt:lpstr>
      <vt:lpstr>바탕</vt:lpstr>
      <vt:lpstr>Arial</vt:lpstr>
      <vt:lpstr>Calibri</vt:lpstr>
      <vt:lpstr>Calibri Light</vt:lpstr>
      <vt:lpstr>Palatino Linotype</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Erik Stolz</dc:creator>
  <cp:lastModifiedBy>Bill R. Majors</cp:lastModifiedBy>
  <cp:revision>104</cp:revision>
  <dcterms:created xsi:type="dcterms:W3CDTF">2015-01-03T05:35:09Z</dcterms:created>
  <dcterms:modified xsi:type="dcterms:W3CDTF">2015-02-01T01:33:55Z</dcterms:modified>
</cp:coreProperties>
</file>